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5.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342" r:id="rId6"/>
    <p:sldMasterId id="2147484381" r:id="rId7"/>
    <p:sldMasterId id="2147484420" r:id="rId8"/>
    <p:sldMasterId id="2147484459" r:id="rId9"/>
    <p:sldMasterId id="2147484498" r:id="rId10"/>
  </p:sldMasterIdLst>
  <p:notesMasterIdLst>
    <p:notesMasterId r:id="rId115"/>
  </p:notesMasterIdLst>
  <p:handoutMasterIdLst>
    <p:handoutMasterId r:id="rId116"/>
  </p:handoutMasterIdLst>
  <p:sldIdLst>
    <p:sldId id="1805" r:id="rId11"/>
    <p:sldId id="1991" r:id="rId12"/>
    <p:sldId id="2031" r:id="rId13"/>
    <p:sldId id="2037" r:id="rId14"/>
    <p:sldId id="2038" r:id="rId15"/>
    <p:sldId id="1988" r:id="rId16"/>
    <p:sldId id="1989" r:id="rId17"/>
    <p:sldId id="1990" r:id="rId18"/>
    <p:sldId id="1994" r:id="rId19"/>
    <p:sldId id="1924" r:id="rId20"/>
    <p:sldId id="1925" r:id="rId21"/>
    <p:sldId id="1926" r:id="rId22"/>
    <p:sldId id="1927" r:id="rId23"/>
    <p:sldId id="1928" r:id="rId24"/>
    <p:sldId id="1929" r:id="rId25"/>
    <p:sldId id="1930" r:id="rId26"/>
    <p:sldId id="1931" r:id="rId27"/>
    <p:sldId id="1932" r:id="rId28"/>
    <p:sldId id="1933" r:id="rId29"/>
    <p:sldId id="1934" r:id="rId30"/>
    <p:sldId id="1935" r:id="rId31"/>
    <p:sldId id="1936" r:id="rId32"/>
    <p:sldId id="1937" r:id="rId33"/>
    <p:sldId id="1938" r:id="rId34"/>
    <p:sldId id="1939" r:id="rId35"/>
    <p:sldId id="1940" r:id="rId36"/>
    <p:sldId id="2023" r:id="rId37"/>
    <p:sldId id="2022" r:id="rId38"/>
    <p:sldId id="2033" r:id="rId39"/>
    <p:sldId id="1995" r:id="rId40"/>
    <p:sldId id="2029" r:id="rId41"/>
    <p:sldId id="2025" r:id="rId42"/>
    <p:sldId id="2039" r:id="rId43"/>
    <p:sldId id="2021" r:id="rId44"/>
    <p:sldId id="1996" r:id="rId45"/>
    <p:sldId id="2006" r:id="rId46"/>
    <p:sldId id="2007" r:id="rId47"/>
    <p:sldId id="2008" r:id="rId48"/>
    <p:sldId id="2009" r:id="rId49"/>
    <p:sldId id="2010" r:id="rId50"/>
    <p:sldId id="2019" r:id="rId51"/>
    <p:sldId id="2013" r:id="rId52"/>
    <p:sldId id="2012" r:id="rId53"/>
    <p:sldId id="2020" r:id="rId54"/>
    <p:sldId id="2014" r:id="rId55"/>
    <p:sldId id="2026" r:id="rId56"/>
    <p:sldId id="2027" r:id="rId57"/>
    <p:sldId id="2028" r:id="rId58"/>
    <p:sldId id="2018" r:id="rId59"/>
    <p:sldId id="2015" r:id="rId60"/>
    <p:sldId id="2017" r:id="rId61"/>
    <p:sldId id="2016" r:id="rId62"/>
    <p:sldId id="2011" r:id="rId63"/>
    <p:sldId id="2001" r:id="rId64"/>
    <p:sldId id="2000" r:id="rId65"/>
    <p:sldId id="2040" r:id="rId66"/>
    <p:sldId id="1944" r:id="rId67"/>
    <p:sldId id="1945" r:id="rId68"/>
    <p:sldId id="1946" r:id="rId69"/>
    <p:sldId id="1947" r:id="rId70"/>
    <p:sldId id="1948" r:id="rId71"/>
    <p:sldId id="1949" r:id="rId72"/>
    <p:sldId id="1950" r:id="rId73"/>
    <p:sldId id="1951" r:id="rId74"/>
    <p:sldId id="1952" r:id="rId75"/>
    <p:sldId id="1953" r:id="rId76"/>
    <p:sldId id="1954" r:id="rId77"/>
    <p:sldId id="1955" r:id="rId78"/>
    <p:sldId id="1956" r:id="rId79"/>
    <p:sldId id="1957" r:id="rId80"/>
    <p:sldId id="1958" r:id="rId81"/>
    <p:sldId id="1959" r:id="rId82"/>
    <p:sldId id="1960" r:id="rId83"/>
    <p:sldId id="1961" r:id="rId84"/>
    <p:sldId id="1962" r:id="rId85"/>
    <p:sldId id="1963" r:id="rId86"/>
    <p:sldId id="1964" r:id="rId87"/>
    <p:sldId id="1965" r:id="rId88"/>
    <p:sldId id="1966" r:id="rId89"/>
    <p:sldId id="1967" r:id="rId90"/>
    <p:sldId id="1968" r:id="rId91"/>
    <p:sldId id="1969" r:id="rId92"/>
    <p:sldId id="1970" r:id="rId93"/>
    <p:sldId id="1971" r:id="rId94"/>
    <p:sldId id="1972" r:id="rId95"/>
    <p:sldId id="1973" r:id="rId96"/>
    <p:sldId id="1974" r:id="rId97"/>
    <p:sldId id="1975" r:id="rId98"/>
    <p:sldId id="1976" r:id="rId99"/>
    <p:sldId id="1977" r:id="rId100"/>
    <p:sldId id="1978" r:id="rId101"/>
    <p:sldId id="1979" r:id="rId102"/>
    <p:sldId id="1980" r:id="rId103"/>
    <p:sldId id="1981" r:id="rId104"/>
    <p:sldId id="1982" r:id="rId105"/>
    <p:sldId id="1983" r:id="rId106"/>
    <p:sldId id="1984" r:id="rId107"/>
    <p:sldId id="1985" r:id="rId108"/>
    <p:sldId id="1986" r:id="rId109"/>
    <p:sldId id="2030" r:id="rId110"/>
    <p:sldId id="2041" r:id="rId111"/>
    <p:sldId id="2044" r:id="rId112"/>
    <p:sldId id="2043" r:id="rId113"/>
    <p:sldId id="2042" r:id="rId114"/>
  </p:sldIdLst>
  <p:sldSz cx="14630400" cy="8229600"/>
  <p:notesSz cx="7010400" cy="92964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4DD"/>
    <a:srgbClr val="13849A"/>
    <a:srgbClr val="EAF1F4"/>
    <a:srgbClr val="144D63"/>
    <a:srgbClr val="BBDDF1"/>
    <a:srgbClr val="000000"/>
    <a:srgbClr val="101010"/>
    <a:srgbClr val="161616"/>
    <a:srgbClr val="66452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794" autoAdjust="0"/>
    <p:restoredTop sz="71776" autoAdjust="0"/>
  </p:normalViewPr>
  <p:slideViewPr>
    <p:cSldViewPr snapToGrid="0">
      <p:cViewPr>
        <p:scale>
          <a:sx n="10" d="100"/>
          <a:sy n="10" d="100"/>
        </p:scale>
        <p:origin x="1483" y="1157"/>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0"/>
    </p:cViewPr>
  </p:sorterViewPr>
  <p:notesViewPr>
    <p:cSldViewPr snapToGrid="0" showGuides="1">
      <p:cViewPr>
        <p:scale>
          <a:sx n="150" d="100"/>
          <a:sy n="150" d="100"/>
        </p:scale>
        <p:origin x="1140"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commentAuthors" Target="commentAuthors.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1.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13" Type="http://schemas.openxmlformats.org/officeDocument/2006/relationships/slide" Target="slides/slide103.xml"/><Relationship Id="rId118"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viewProps" Target="viewProps.xml"/><Relationship Id="rId10" Type="http://schemas.openxmlformats.org/officeDocument/2006/relationships/slideMaster" Target="slideMasters/slideMaster6.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smtClean="0"/>
              <a:t>Tableau Conference 2015</a:t>
            </a:r>
            <a:endParaRPr lang="en-US" dirty="0"/>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C8D045D-9A66-44E7-900A-FC6D0BD4E54A}" type="datetime8">
              <a:rPr lang="en-US" smtClean="0"/>
              <a:t>5/3/2016 10:26 AM</a:t>
            </a:fld>
            <a:endParaRPr lang="en-US" dirty="0"/>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ea typeface="Segoe UI" pitchFamily="34" charset="0"/>
                <a:cs typeface="Arial" panose="020B0604020202020204" pitchFamily="34" charset="0"/>
              </a:rPr>
              <a:t>© 2015 Tableau Software. All rights reserved. </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mn-lt"/>
              </a:defRPr>
            </a:lvl1pPr>
          </a:lstStyle>
          <a:p>
            <a:r>
              <a:rPr lang="en-US" dirty="0" smtClean="0"/>
              <a:t>Tableau Conference 2015</a:t>
            </a:r>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atin typeface="+mn-lt"/>
                <a:cs typeface="Arial" panose="020B0604020202020204" pitchFamily="34" charset="0"/>
              </a:defRPr>
            </a:lvl1p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mn-lt"/>
              </a:defRPr>
            </a:lvl1pPr>
          </a:lstStyle>
          <a:p>
            <a:fld id="{38EEC551-8CDA-4EB6-89BB-2A86C9F091C8}" type="datetime8">
              <a:rPr lang="en-US" smtClean="0"/>
              <a:pPr/>
              <a:t>5/3/2016 10:26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720750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5249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60687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79643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06137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32356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7817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33281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33420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52464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2626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dirty="0" smtClean="0"/>
              <a:t>Frequency, KPI</a:t>
            </a:r>
            <a:r>
              <a:rPr lang="en-US" baseline="0" dirty="0" smtClean="0"/>
              <a:t> tracking, </a:t>
            </a:r>
            <a:r>
              <a:rPr lang="en-US" dirty="0" smtClean="0"/>
              <a:t>cohort, analysis by… </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3:28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2092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57536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130013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710501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Tableau has had several mechanisms to calculate at a coarser level of detail than the sheet or perform multiple levels of aggregation for many releases. Reference lines, totals and table calculations have been commonly used methods for these tasks which worked very well in some cases but not others. What level of detail expressions bring to the table is the ability to use the results mixed with row level values, push the mixed and multi-level aggregate calculations to the database (as opposed to local calculations with other methods) and use results as dimensions, for table calculation addressing/partitioning, in actions or bin them.</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31799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The portion highlighted in blue is the dimensionality expression which consists of 0 or more dimensions. If there is more than one dimension, they must be separated with commas. Aggregate expression does not necessarily have to be a simple aggregation </a:t>
            </a:r>
            <a:r>
              <a:rPr lang="en-US" sz="1059" b="0" i="0" kern="1200" dirty="0" err="1" smtClean="0">
                <a:solidFill>
                  <a:schemeClr val="tx1"/>
                </a:solidFill>
                <a:effectLst/>
                <a:latin typeface="+mj-lt"/>
                <a:ea typeface="+mn-ea"/>
                <a:cs typeface="+mn-cs"/>
              </a:rPr>
              <a:t>e.g.SUM</a:t>
            </a:r>
            <a:r>
              <a:rPr lang="en-US" sz="1059" b="0" i="0" kern="1200" dirty="0" smtClean="0">
                <a:solidFill>
                  <a:schemeClr val="tx1"/>
                </a:solidFill>
                <a:effectLst/>
                <a:latin typeface="+mj-lt"/>
                <a:ea typeface="+mn-ea"/>
                <a:cs typeface="+mn-cs"/>
              </a:rPr>
              <a:t>([Sales]) you can insert other calculations here, even wrap an IF block inside a level of detail expression.</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061857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691263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row in this snapshot of the database is for a purchase of 2 Bush Somerset Bookcases. The second row is a purchase of 3 Hon Stacking Chairs. These two rows together comprise a single order—namely, order CA- 2013-152156. Suppose you are analyzing the sales performance of each region and would like to know which region has the highest (or lowest) average order size? 8 To figure this out, you need to calculate the size of each order (sum the sales corresponding to each Order ID), and then average those values by region. This business question is easy enough to ask…</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08878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that North Asia and Central Asia have the highest average Order Size, $737 and $733 respectively. We were able to determine this even though Order ID does not appear in the visualization. (Before Tableau Version 9, we could not have computed these values unless Order ID had been added to the view). If we had simply plotted Region versus AVG(Sales)—as seen in the bars on the right in the figure— we would see the average of all line items (rows) in each Region, which is not the result we are looking for. In contrast, with the LOD expression Order Size, we are able to first determine the size of each order (i.e. the sum of sales for all line items within that order), and then average the resulting orders by Region to determine average Order Size by Region. Now that we have a sense of our largest average order size, let’s ask a slightly more complex question: Which country in the sales database has sales reps who close the “biggest deals,” on average? What we want to do is:</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011929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in the </a:t>
            </a:r>
            <a:r>
              <a:rPr lang="en-US" dirty="0" err="1" smtClean="0"/>
              <a:t>viz</a:t>
            </a:r>
            <a:r>
              <a:rPr lang="en-US" dirty="0" smtClean="0"/>
              <a:t> above, Region has been placed on the Column shelf and thus contributes to the </a:t>
            </a:r>
            <a:r>
              <a:rPr lang="en-US" dirty="0" err="1" smtClean="0"/>
              <a:t>Viz</a:t>
            </a:r>
            <a:r>
              <a:rPr lang="en-US" dirty="0" smtClean="0"/>
              <a:t> LOD of Region, Month(Order Date). Using the EXCLUDE expression, you have the ability to calculate the total sales (across all regions) while displaying the regional sales breakdowns. As such, we have created an LOD expression that is “above” the </a:t>
            </a:r>
            <a:r>
              <a:rPr lang="en-US" dirty="0" err="1" smtClean="0"/>
              <a:t>Viz</a:t>
            </a:r>
            <a:r>
              <a:rPr lang="en-US" dirty="0" smtClean="0"/>
              <a:t> LOD (i.e. less granular):</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550791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LOD Expressions also open the door to creating an aggregation level completely independent of the </a:t>
            </a:r>
            <a:r>
              <a:rPr lang="en-US" dirty="0" err="1" smtClean="0"/>
              <a:t>Viz</a:t>
            </a:r>
            <a:r>
              <a:rPr lang="en-US" dirty="0" smtClean="0"/>
              <a:t> LOD; something that was previously only possible by using custom SQL. As an example, consider the following scenario: Let’s say you’d like to analyze YELP data to find the yearly cohorts in which a business had its first review. Does each cohort have the same review trends? With LOD Expressions, we can specify the cohort at an exact level of detail:</a:t>
            </a:r>
          </a:p>
          <a:p>
            <a:endParaRPr lang="en-US" dirty="0" smtClean="0"/>
          </a:p>
          <a:p>
            <a:r>
              <a:rPr lang="en-US" dirty="0" smtClean="0"/>
              <a:t>When we use this field in the </a:t>
            </a:r>
            <a:r>
              <a:rPr lang="en-US" dirty="0" err="1" smtClean="0"/>
              <a:t>viz</a:t>
            </a:r>
            <a:r>
              <a:rPr lang="en-US" dirty="0" smtClean="0"/>
              <a:t>, the calculation scope is implicitly defined in the expression. Once the First Review Year is recorded for each Business ID (as shown below), exploring the cohorts can be insightful.</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794522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3:27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385205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dirty="0" smtClean="0"/>
              <a:t>Notice that each yearly cohort has been given a discrete “bin”—that is, First Review Year is used in the view as a dimension. FIXED expressions can be used as dimensions or measures. Depending on the data type, Tableau will place the resulting calculation either as a dimension or a measure. </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742543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119105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If you want to calculate an expression at a level that is (less aggregated than/more granular than/below) the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LOD, use the “INCLUDE” keyword. This adds the dimension(s) specified to the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LOD. As the result is (less aggregated/more granular) than the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LOD the value needs to be aggregated for each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LOD record (e.g. sum, </a:t>
            </a:r>
            <a:r>
              <a:rPr lang="en-US" sz="1059" b="0" i="0" kern="1200" dirty="0" err="1" smtClean="0">
                <a:solidFill>
                  <a:schemeClr val="tx1"/>
                </a:solidFill>
                <a:effectLst/>
                <a:latin typeface="+mj-lt"/>
                <a:ea typeface="+mn-ea"/>
                <a:cs typeface="+mn-cs"/>
              </a:rPr>
              <a:t>avg</a:t>
            </a:r>
            <a:r>
              <a:rPr lang="en-US" sz="1059" b="0" i="0" kern="1200" dirty="0" smtClean="0">
                <a:solidFill>
                  <a:schemeClr val="tx1"/>
                </a:solidFill>
                <a:effectLst/>
                <a:latin typeface="+mj-lt"/>
                <a:ea typeface="+mn-ea"/>
                <a:cs typeface="+mn-cs"/>
              </a:rPr>
              <a:t>, min, max,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282571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key to the EXCLUDE keyword: Tableau first removes the excluded dimension from the </a:t>
            </a:r>
            <a:r>
              <a:rPr lang="en-US" dirty="0" err="1" smtClean="0"/>
              <a:t>Viz</a:t>
            </a:r>
            <a:r>
              <a:rPr lang="en-US" dirty="0" smtClean="0"/>
              <a:t> LOD and performs the calculation as if the dimension was not present at all. The result is then displayed visually. A graphical representation of how Tableau performs an EXCLUDE LOD Expression is depicted in the following flow diagram. </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If you want to calculate a result at a level (more aggregated than/less granular than/above) the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LOD, use the “EXCLUDE” keyword. This removes the dimension(s) specified from the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LOD. As the result is (more aggregated/less granular) than the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LOD the value needs to be duplicated for each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LOD record.</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37440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The “FIXED” keyword allows you to specify the aggregation/granularity independently to the dimensions used in the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LOD. If the result is (more aggregated than/less granular than) or unrelated to the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LOD then it is duplicated for each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LOD record.</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502138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3:30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917768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9930122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843158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481605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925228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key aspect of exploring data is understanding the structure of the source. For example, you may have restaurant inspection data that at the most granular level is listed by its street address. You may then want to aggregate the data to view properties by zip code, city, state, or even country. In Tableau, you typically do this by dropping the dimensions you care about into your view (e.g., city, state). Depending on the dimensions you’ve chosen to add to the view, your data will be aggregated accordingly —to the “</a:t>
            </a:r>
            <a:r>
              <a:rPr lang="en-US" dirty="0" err="1" smtClean="0"/>
              <a:t>viz</a:t>
            </a:r>
            <a:r>
              <a:rPr lang="en-US" dirty="0" smtClean="0"/>
              <a:t> level of detail”, or </a:t>
            </a:r>
            <a:r>
              <a:rPr lang="en-US" dirty="0" err="1" smtClean="0"/>
              <a:t>Viz</a:t>
            </a:r>
            <a:r>
              <a:rPr lang="en-US" dirty="0" smtClean="0"/>
              <a:t> LOD for short</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86863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579923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149687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725877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143996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65563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2615420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517701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859884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45060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pPr/>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803074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a key point: LOD Expressions allow you to determine the levels of detail (i.e., the dimensions) used in a calculation without actually dropping those dimensions into the visualization. You can define the level of detail at which a calculation should be performed, independently of the </a:t>
            </a:r>
            <a:r>
              <a:rPr lang="en-US" dirty="0" err="1" smtClean="0"/>
              <a:t>Viz</a:t>
            </a:r>
            <a:r>
              <a:rPr lang="en-US" dirty="0" smtClean="0"/>
              <a:t> LOD. In the following example (using restaurant inspection data), two dimensions have been added to the view: City and State.</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50645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75096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316725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799125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038885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4793210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079363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42506274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788427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3299153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pPr/>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948167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in the view is aggregated based on the </a:t>
            </a:r>
            <a:r>
              <a:rPr lang="en-US" dirty="0" err="1" smtClean="0"/>
              <a:t>Viz</a:t>
            </a:r>
            <a:r>
              <a:rPr lang="en-US" dirty="0" smtClean="0"/>
              <a:t> LOD—which in this case consist of City and State— and is more aggregated than the underlying data source. The selected point in the image shows the average user fans for all restaurants in </a:t>
            </a:r>
            <a:r>
              <a:rPr lang="en-US" dirty="0" err="1" smtClean="0"/>
              <a:t>Newbridge</a:t>
            </a:r>
            <a:r>
              <a:rPr lang="en-US" dirty="0" smtClean="0"/>
              <a:t>, Edinburgh. Adding more granular dimensions to the view will result in a less aggregated </a:t>
            </a:r>
            <a:r>
              <a:rPr lang="en-US" dirty="0" err="1" smtClean="0"/>
              <a:t>Viz</a:t>
            </a:r>
            <a:r>
              <a:rPr lang="en-US" dirty="0" smtClean="0"/>
              <a:t> LOD. For instance, we could add Business ID to the visualization (by dropping it on the Detail Shelf), to see the average user fans for every individual business. Doing so will also change the visualization: every single business will appear as a circle on the map. But what if we don’t want the visualization to change? What if we want to determine the total user fans for each Business ID, average those values for each city, and show only one circle per city? What we want to see is the average number of fans per restaurant in each city. This will require adding an additional dimension to the view without dragging that dimension into the visualization. An LOD expression will allow us to this. Let’s create a new calculated field called Fans per Business. Here is a brief introduction to the syntax:</a:t>
            </a:r>
          </a:p>
          <a:p>
            <a:endParaRPr lang="en-US" dirty="0" smtClean="0"/>
          </a:p>
          <a:p>
            <a:endParaRPr lang="en-US" dirty="0" smtClean="0"/>
          </a:p>
          <a:p>
            <a:endParaRPr lang="en-US" dirty="0" smtClean="0"/>
          </a:p>
          <a:p>
            <a:r>
              <a:rPr lang="en-US" dirty="0" smtClean="0"/>
              <a:t>The expression tells Tableau to perform the aggregation for each Business ID, regardless of other dimensions used in the viz. You can use the LOD Expression to calculate the total User Fans per Business ID. After dragging this new field into the view, we can then average those values per city.</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661379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900663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80812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811858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6806257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766124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5283542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3123343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pPr/>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1086756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36062926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252299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 the FIXED operator in our LOD Expression, we gain insight into which cities have, on average, more fans per Business ID. Meaning, those cities with a darker shade of blue have more popular restaurants (or the city could have more residents and hence, more total fans per restaurant). There are three types of LOD expression keywords—EXCLUDE, INCLUDE and FIXED—each of which alters the scope of the LOD expression. </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512542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34925655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226704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0188485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4534968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923384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8604266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2266825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5407274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Limitations</a:t>
            </a:r>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Calculations that involve level of detail expressions won’t be materialized in Tableau Extracts in  9.0.</a:t>
            </a:r>
          </a:p>
          <a:p>
            <a:r>
              <a:rPr lang="en-US" sz="1059" b="0" i="0" kern="1200" dirty="0" smtClean="0">
                <a:solidFill>
                  <a:schemeClr val="tx1"/>
                </a:solidFill>
                <a:effectLst/>
                <a:latin typeface="+mj-lt"/>
                <a:ea typeface="+mn-ea"/>
                <a:cs typeface="+mn-cs"/>
              </a:rPr>
              <a:t>Sets, combined-fields (use dimensions that make up the combined field individually by separating them with commas instead), parameters, table calculations cannot be used in the dimensionality expression in 9.0</a:t>
            </a:r>
          </a:p>
          <a:p>
            <a:r>
              <a:rPr lang="en-US" sz="1059" b="0" i="0" kern="1200" dirty="0" smtClean="0">
                <a:solidFill>
                  <a:schemeClr val="tx1"/>
                </a:solidFill>
                <a:effectLst/>
                <a:latin typeface="+mj-lt"/>
                <a:ea typeface="+mn-ea"/>
                <a:cs typeface="+mn-cs"/>
              </a:rPr>
              <a:t>Only field names can be used in dimensionality expression (e.g. an expression </a:t>
            </a:r>
            <a:r>
              <a:rPr lang="en-US" sz="1059" b="0" i="0" kern="1200" dirty="0" err="1" smtClean="0">
                <a:solidFill>
                  <a:schemeClr val="tx1"/>
                </a:solidFill>
                <a:effectLst/>
                <a:latin typeface="+mj-lt"/>
                <a:ea typeface="+mn-ea"/>
                <a:cs typeface="+mn-cs"/>
              </a:rPr>
              <a:t>likeMAX</a:t>
            </a:r>
            <a:r>
              <a:rPr lang="en-US" sz="1059" b="0" i="0" kern="1200" dirty="0" smtClean="0">
                <a:solidFill>
                  <a:schemeClr val="tx1"/>
                </a:solidFill>
                <a:effectLst/>
                <a:latin typeface="+mj-lt"/>
                <a:ea typeface="+mn-ea"/>
                <a:cs typeface="+mn-cs"/>
              </a:rPr>
              <a:t>([Order Date]) or YEAR([Order Date]) or an IF statement cannot be used in the dimensionality expression). Note that you can use a calculated field that has the formula YEAR([Order Date]) and use that instead. If you use {exclude [Order Date] :SUM([Sales])} and have [Order Date] in your sheet, Tableau will recognize the date hierarchy and automatically exclude the </a:t>
            </a:r>
            <a:r>
              <a:rPr lang="en-US" sz="1059" b="0" i="0" kern="1200" dirty="0" err="1" smtClean="0">
                <a:solidFill>
                  <a:schemeClr val="tx1"/>
                </a:solidFill>
                <a:effectLst/>
                <a:latin typeface="+mj-lt"/>
                <a:ea typeface="+mn-ea"/>
                <a:cs typeface="+mn-cs"/>
              </a:rPr>
              <a:t>dateparts</a:t>
            </a:r>
            <a:r>
              <a:rPr lang="en-US" sz="1059" b="0" i="0" kern="1200" dirty="0" smtClean="0">
                <a:solidFill>
                  <a:schemeClr val="tx1"/>
                </a:solidFill>
                <a:effectLst/>
                <a:latin typeface="+mj-lt"/>
                <a:ea typeface="+mn-ea"/>
                <a:cs typeface="+mn-cs"/>
              </a:rPr>
              <a:t> from calculation’s level of detail as you drill down.</a:t>
            </a:r>
          </a:p>
          <a:p>
            <a:r>
              <a:rPr lang="en-US" sz="1059" b="0" i="0" kern="1200" dirty="0" smtClean="0">
                <a:solidFill>
                  <a:schemeClr val="tx1"/>
                </a:solidFill>
                <a:effectLst/>
                <a:latin typeface="+mj-lt"/>
                <a:ea typeface="+mn-ea"/>
                <a:cs typeface="+mn-cs"/>
              </a:rPr>
              <a:t>Table calculations and ATTR are not allowed in aggregate expression e.g. {fixed[County] : ATTR([State])} or {fixed [County] : INDEX()} are not supported</a:t>
            </a:r>
          </a:p>
          <a:p>
            <a:r>
              <a:rPr lang="en-US" sz="1059" b="0" i="0" kern="1200" dirty="0" smtClean="0">
                <a:solidFill>
                  <a:schemeClr val="tx1"/>
                </a:solidFill>
                <a:effectLst/>
                <a:latin typeface="+mj-lt"/>
                <a:ea typeface="+mn-ea"/>
                <a:cs typeface="+mn-cs"/>
              </a:rPr>
              <a:t>Dimensionality from one source with measure from another blended source can not be mixed in a level of detail calculation</a:t>
            </a:r>
          </a:p>
          <a:p>
            <a:r>
              <a:rPr lang="en-US" sz="1059" b="0" i="0" kern="1200" dirty="0" smtClean="0">
                <a:solidFill>
                  <a:schemeClr val="tx1"/>
                </a:solidFill>
                <a:effectLst/>
                <a:latin typeface="+mj-lt"/>
                <a:ea typeface="+mn-ea"/>
                <a:cs typeface="+mn-cs"/>
              </a:rPr>
              <a:t>All dimensions in the dimensionality expression should come from the same data source</a:t>
            </a:r>
          </a:p>
          <a:p>
            <a:r>
              <a:rPr lang="en-US" sz="1059" b="0" i="0" kern="1200" dirty="0" smtClean="0">
                <a:solidFill>
                  <a:schemeClr val="tx1"/>
                </a:solidFill>
                <a:effectLst/>
                <a:latin typeface="+mj-lt"/>
                <a:ea typeface="+mn-ea"/>
                <a:cs typeface="+mn-cs"/>
              </a:rPr>
              <a:t>Level of detail expressions that use </a:t>
            </a:r>
            <a:r>
              <a:rPr lang="en-US" sz="1059" b="1" i="1" kern="1200" dirty="0" smtClean="0">
                <a:solidFill>
                  <a:schemeClr val="tx1"/>
                </a:solidFill>
                <a:effectLst/>
                <a:latin typeface="+mj-lt"/>
                <a:ea typeface="+mn-ea"/>
                <a:cs typeface="+mn-cs"/>
              </a:rPr>
              <a:t>exclude</a:t>
            </a:r>
            <a:r>
              <a:rPr lang="en-US" sz="1059" b="0" i="0" kern="1200" dirty="0" smtClean="0">
                <a:solidFill>
                  <a:schemeClr val="tx1"/>
                </a:solidFill>
                <a:effectLst/>
                <a:latin typeface="+mj-lt"/>
                <a:ea typeface="+mn-ea"/>
                <a:cs typeface="+mn-cs"/>
              </a:rPr>
              <a:t> or </a:t>
            </a:r>
            <a:r>
              <a:rPr lang="en-US" sz="1059" b="1" i="1" kern="1200" dirty="0" smtClean="0">
                <a:solidFill>
                  <a:schemeClr val="tx1"/>
                </a:solidFill>
                <a:effectLst/>
                <a:latin typeface="+mj-lt"/>
                <a:ea typeface="+mn-ea"/>
                <a:cs typeface="+mn-cs"/>
              </a:rPr>
              <a:t>include </a:t>
            </a:r>
            <a:r>
              <a:rPr lang="en-US" sz="1059" b="0" i="0" kern="1200" dirty="0" smtClean="0">
                <a:solidFill>
                  <a:schemeClr val="tx1"/>
                </a:solidFill>
                <a:effectLst/>
                <a:latin typeface="+mj-lt"/>
                <a:ea typeface="+mn-ea"/>
                <a:cs typeface="+mn-cs"/>
              </a:rPr>
              <a:t>keywords can not be used as dimensions. They also can not be binned. This is because they have relative dimensionality. While this may appear like an arbitrary limitation, it makes them much more understandable. Consider the case where there are two include calculations in the Sheet that are used as dimensions. Calculation1 is {include x : min(</a:t>
            </a:r>
            <a:r>
              <a:rPr lang="en-US" sz="1059" b="0" i="0" kern="1200" dirty="0" err="1" smtClean="0">
                <a:solidFill>
                  <a:schemeClr val="tx1"/>
                </a:solidFill>
                <a:effectLst/>
                <a:latin typeface="+mj-lt"/>
                <a:ea typeface="+mn-ea"/>
                <a:cs typeface="+mn-cs"/>
              </a:rPr>
              <a:t>i</a:t>
            </a:r>
            <a:r>
              <a:rPr lang="en-US" sz="1059" b="0" i="0" kern="1200" dirty="0" smtClean="0">
                <a:solidFill>
                  <a:schemeClr val="tx1"/>
                </a:solidFill>
                <a:effectLst/>
                <a:latin typeface="+mj-lt"/>
                <a:ea typeface="+mn-ea"/>
                <a:cs typeface="+mn-cs"/>
              </a:rPr>
              <a:t>)}, Calculation2 is {include y : min(k)}. If there are no other dimensions in the Sheet, Calculation1 will behave like {fixed x, Calculation2 : min(</a:t>
            </a:r>
            <a:r>
              <a:rPr lang="en-US" sz="1059" b="0" i="0" kern="1200" dirty="0" err="1" smtClean="0">
                <a:solidFill>
                  <a:schemeClr val="tx1"/>
                </a:solidFill>
                <a:effectLst/>
                <a:latin typeface="+mj-lt"/>
                <a:ea typeface="+mn-ea"/>
                <a:cs typeface="+mn-cs"/>
              </a:rPr>
              <a:t>i</a:t>
            </a:r>
            <a:r>
              <a:rPr lang="en-US" sz="1059" b="0" i="0" kern="1200" dirty="0" smtClean="0">
                <a:solidFill>
                  <a:schemeClr val="tx1"/>
                </a:solidFill>
                <a:effectLst/>
                <a:latin typeface="+mj-lt"/>
                <a:ea typeface="+mn-ea"/>
                <a:cs typeface="+mn-cs"/>
              </a:rPr>
              <a:t>)} and Calculation2 will behave like {fixed y, Calculation1 : min(k)}. Circular reference! This is a solvable problem but at the expense of understandability. We chose ease of use and simplicity instead.</a:t>
            </a:r>
          </a:p>
          <a:p>
            <a:r>
              <a:rPr lang="en-US" sz="1059" b="0" i="0" kern="1200" dirty="0" smtClean="0">
                <a:solidFill>
                  <a:schemeClr val="tx1"/>
                </a:solidFill>
                <a:effectLst/>
                <a:latin typeface="+mj-lt"/>
                <a:ea typeface="+mn-ea"/>
                <a:cs typeface="+mn-cs"/>
              </a:rPr>
              <a:t>Level of detail calculations from secondary sources can not be used via data blending 2 in 9.0</a:t>
            </a:r>
          </a:p>
          <a:p>
            <a:r>
              <a:rPr lang="en-US" sz="1059" b="0" i="0" kern="1200" dirty="0" smtClean="0">
                <a:solidFill>
                  <a:schemeClr val="tx1"/>
                </a:solidFill>
                <a:effectLst/>
                <a:latin typeface="+mj-lt"/>
                <a:ea typeface="+mn-ea"/>
                <a:cs typeface="+mn-cs"/>
              </a:rPr>
              <a:t>In 9.0 results from Level of detail calculations are cached as a whole (not broken down per sub-query) so generating same sub-queries in different sheets/calculations won’t result in cache hits.</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3947091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3:30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2799166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pPr/>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603341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pPr/>
              <a:t>5/3/2016 3:31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21841953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3:30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368450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Arial" panose="020B0604020202020204" pitchFamily="34" charset="0"/>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5/3/2016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94877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sharpenSoften amount="25000"/>
                    </a14:imgEffect>
                    <a14:imgEffect>
                      <a14:saturation sat="66000"/>
                    </a14:imgEffect>
                    <a14:imgEffect>
                      <a14:brightnessContrast contrast="-20000"/>
                    </a14:imgEffect>
                  </a14:imgLayer>
                </a14:imgProps>
              </a:ext>
              <a:ext uri="{28A0092B-C50C-407E-A947-70E740481C1C}">
                <a14:useLocalDpi xmlns:a14="http://schemas.microsoft.com/office/drawing/2010/main"/>
              </a:ext>
            </a:extLst>
          </a:blip>
          <a:srcRect l="9712" r="12074"/>
          <a:stretch/>
        </p:blipFill>
        <p:spPr>
          <a:xfrm>
            <a:off x="3083" y="9770"/>
            <a:ext cx="14620506" cy="8219830"/>
          </a:xfrm>
          <a:prstGeom prst="rect">
            <a:avLst/>
          </a:prstGeom>
        </p:spPr>
      </p:pic>
      <p:pic>
        <p:nvPicPr>
          <p:cNvPr id="6" name="Picture 5" descr="benryanconversi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41711" y="7817915"/>
            <a:ext cx="1557795" cy="342670"/>
          </a:xfrm>
          <a:prstGeom prst="rect">
            <a:avLst/>
          </a:prstGeom>
        </p:spPr>
      </p:pic>
    </p:spTree>
    <p:extLst>
      <p:ext uri="{BB962C8B-B14F-4D97-AF65-F5344CB8AC3E}">
        <p14:creationId xmlns:p14="http://schemas.microsoft.com/office/powerpoint/2010/main" val="2362077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theme" Target="../theme/theme2.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theme" Target="../theme/theme3.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theme" Target="../theme/theme4.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9" Type="http://schemas.openxmlformats.org/officeDocument/2006/relationships/theme" Target="../theme/theme5.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slideLayout" Target="../slideLayouts/slideLayout183.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theme" Target="../theme/theme6.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266" r:id="rId3"/>
    <p:sldLayoutId id="2147484331" r:id="rId4"/>
    <p:sldLayoutId id="2147484332" r:id="rId5"/>
    <p:sldLayoutId id="2147484333" r:id="rId6"/>
    <p:sldLayoutId id="2147484249" r:id="rId7"/>
    <p:sldLayoutId id="2147484304" r:id="rId8"/>
    <p:sldLayoutId id="2147484334" r:id="rId9"/>
    <p:sldLayoutId id="2147484295" r:id="rId10"/>
    <p:sldLayoutId id="2147484314" r:id="rId11"/>
    <p:sldLayoutId id="2147484337" r:id="rId12"/>
    <p:sldLayoutId id="2147484302" r:id="rId13"/>
    <p:sldLayoutId id="2147484303" r:id="rId14"/>
    <p:sldLayoutId id="2147484315" r:id="rId15"/>
    <p:sldLayoutId id="2147484336" r:id="rId16"/>
    <p:sldLayoutId id="2147484335" r:id="rId17"/>
    <p:sldLayoutId id="2147484240" r:id="rId18"/>
    <p:sldLayoutId id="2147484330" r:id="rId19"/>
    <p:sldLayoutId id="2147484309" r:id="rId20"/>
    <p:sldLayoutId id="2147484324" r:id="rId21"/>
    <p:sldLayoutId id="2147484323" r:id="rId22"/>
    <p:sldLayoutId id="2147484325" r:id="rId23"/>
    <p:sldLayoutId id="2147484326" r:id="rId24"/>
    <p:sldLayoutId id="2147484327" r:id="rId25"/>
    <p:sldLayoutId id="2147484328" r:id="rId26"/>
    <p:sldLayoutId id="2147484256" r:id="rId27"/>
    <p:sldLayoutId id="2147484316" r:id="rId28"/>
    <p:sldLayoutId id="2147484317" r:id="rId29"/>
    <p:sldLayoutId id="2147484318" r:id="rId30"/>
    <p:sldLayoutId id="2147484319" r:id="rId31"/>
    <p:sldLayoutId id="2147484320" r:id="rId32"/>
    <p:sldLayoutId id="2147484321" r:id="rId33"/>
    <p:sldLayoutId id="2147484313" r:id="rId34"/>
    <p:sldLayoutId id="2147484544" r:id="rId35"/>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66" r:id="rId24"/>
    <p:sldLayoutId id="2147484367" r:id="rId25"/>
    <p:sldLayoutId id="2147484368" r:id="rId26"/>
    <p:sldLayoutId id="2147484369" r:id="rId27"/>
    <p:sldLayoutId id="2147484370" r:id="rId28"/>
    <p:sldLayoutId id="2147484371" r:id="rId29"/>
    <p:sldLayoutId id="2147484372" r:id="rId30"/>
    <p:sldLayoutId id="2147484373" r:id="rId31"/>
    <p:sldLayoutId id="2147484374" r:id="rId32"/>
    <p:sldLayoutId id="2147484375" r:id="rId33"/>
    <p:sldLayoutId id="2147484376" r:id="rId34"/>
    <p:sldLayoutId id="2147484377" r:id="rId35"/>
    <p:sldLayoutId id="2147484378" r:id="rId36"/>
    <p:sldLayoutId id="2147484379" r:id="rId37"/>
    <p:sldLayoutId id="2147484380"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 id="2147484400" r:id="rId19"/>
    <p:sldLayoutId id="2147484401" r:id="rId20"/>
    <p:sldLayoutId id="2147484402" r:id="rId21"/>
    <p:sldLayoutId id="2147484403" r:id="rId22"/>
    <p:sldLayoutId id="2147484404" r:id="rId23"/>
    <p:sldLayoutId id="2147484405" r:id="rId24"/>
    <p:sldLayoutId id="2147484406" r:id="rId25"/>
    <p:sldLayoutId id="2147484407" r:id="rId26"/>
    <p:sldLayoutId id="2147484408" r:id="rId27"/>
    <p:sldLayoutId id="2147484409" r:id="rId28"/>
    <p:sldLayoutId id="2147484410" r:id="rId29"/>
    <p:sldLayoutId id="2147484411" r:id="rId30"/>
    <p:sldLayoutId id="2147484412" r:id="rId31"/>
    <p:sldLayoutId id="2147484413" r:id="rId32"/>
    <p:sldLayoutId id="2147484414" r:id="rId33"/>
    <p:sldLayoutId id="2147484415" r:id="rId34"/>
    <p:sldLayoutId id="2147484417" r:id="rId35"/>
    <p:sldLayoutId id="2147484418" r:id="rId36"/>
    <p:sldLayoutId id="2147484419" r:id="rId37"/>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 id="2147484454" r:id="rId34"/>
    <p:sldLayoutId id="2147484458" r:id="rId35"/>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2" r:id="rId23"/>
    <p:sldLayoutId id="2147484483" r:id="rId24"/>
    <p:sldLayoutId id="2147484484" r:id="rId25"/>
    <p:sldLayoutId id="2147484485" r:id="rId26"/>
    <p:sldLayoutId id="2147484486" r:id="rId27"/>
    <p:sldLayoutId id="2147484487" r:id="rId28"/>
    <p:sldLayoutId id="2147484488" r:id="rId29"/>
    <p:sldLayoutId id="2147484489" r:id="rId30"/>
    <p:sldLayoutId id="2147484490" r:id="rId31"/>
    <p:sldLayoutId id="2147484491" r:id="rId32"/>
    <p:sldLayoutId id="2147484492" r:id="rId33"/>
    <p:sldLayoutId id="2147484493" r:id="rId34"/>
    <p:sldLayoutId id="2147484494" r:id="rId35"/>
    <p:sldLayoutId id="2147484495" r:id="rId36"/>
    <p:sldLayoutId id="2147484496" r:id="rId37"/>
    <p:sldLayoutId id="2147484497"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3" r:id="rId25"/>
    <p:sldLayoutId id="2147484524" r:id="rId26"/>
    <p:sldLayoutId id="2147484525" r:id="rId27"/>
    <p:sldLayoutId id="2147484526" r:id="rId28"/>
    <p:sldLayoutId id="2147484527" r:id="rId29"/>
    <p:sldLayoutId id="2147484528" r:id="rId30"/>
    <p:sldLayoutId id="2147484529" r:id="rId31"/>
    <p:sldLayoutId id="2147484530" r:id="rId32"/>
    <p:sldLayoutId id="2147484531" r:id="rId33"/>
    <p:sldLayoutId id="2147484532" r:id="rId34"/>
    <p:sldLayoutId id="2147484533" r:id="rId35"/>
    <p:sldLayoutId id="2147484534" r:id="rId36"/>
    <p:sldLayoutId id="2147484535" r:id="rId37"/>
    <p:sldLayoutId id="2147484536"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57.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10.xml"/><Relationship Id="rId5" Type="http://schemas.openxmlformats.org/officeDocument/2006/relationships/image" Target="../media/image68.png"/><Relationship Id="rId4" Type="http://schemas.openxmlformats.org/officeDocument/2006/relationships/image" Target="../media/image67.png"/></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10.xml"/><Relationship Id="rId5" Type="http://schemas.openxmlformats.org/officeDocument/2006/relationships/image" Target="../media/image66.png"/><Relationship Id="rId4"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66.png"/><Relationship Id="rId4" Type="http://schemas.openxmlformats.org/officeDocument/2006/relationships/image" Target="../media/image6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7029" y="1350914"/>
            <a:ext cx="14550571" cy="1079598"/>
          </a:xfrm>
          <a:prstGeom prst="rect">
            <a:avLst/>
          </a:prstGeom>
        </p:spPr>
        <p:txBody>
          <a:bodyPr/>
          <a:lstStyle/>
          <a:p>
            <a:pPr algn="l"/>
            <a:r>
              <a:rPr lang="en-US" dirty="0" smtClean="0">
                <a:solidFill>
                  <a:schemeClr val="accent6">
                    <a:lumMod val="60000"/>
                    <a:lumOff val="40000"/>
                  </a:schemeClr>
                </a:solidFill>
              </a:rPr>
              <a:t>DATAVIZ 300</a:t>
            </a:r>
            <a:br>
              <a:rPr lang="en-US" dirty="0" smtClean="0">
                <a:solidFill>
                  <a:schemeClr val="accent6">
                    <a:lumMod val="60000"/>
                    <a:lumOff val="40000"/>
                  </a:schemeClr>
                </a:solidFill>
              </a:rPr>
            </a:b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Week </a:t>
            </a:r>
            <a:r>
              <a:rPr lang="en-US" dirty="0">
                <a:solidFill>
                  <a:schemeClr val="accent6">
                    <a:lumMod val="60000"/>
                    <a:lumOff val="40000"/>
                  </a:schemeClr>
                </a:solidFill>
              </a:rPr>
              <a:t>4</a:t>
            </a:r>
            <a:r>
              <a:rPr lang="en-US" dirty="0" smtClean="0">
                <a:solidFill>
                  <a:schemeClr val="accent6">
                    <a:lumMod val="60000"/>
                    <a:lumOff val="40000"/>
                  </a:schemeClr>
                </a:solidFill>
              </a:rPr>
              <a:t>:</a:t>
            </a:r>
            <a:r>
              <a:rPr lang="en-US" dirty="0" smtClean="0">
                <a:solidFill>
                  <a:schemeClr val="accent6">
                    <a:lumMod val="60000"/>
                    <a:lumOff val="40000"/>
                  </a:schemeClr>
                </a:solidFill>
              </a:rPr>
              <a:t/>
            </a:r>
            <a:br>
              <a:rPr lang="en-US" dirty="0" smtClean="0">
                <a:solidFill>
                  <a:schemeClr val="accent6">
                    <a:lumMod val="60000"/>
                    <a:lumOff val="40000"/>
                  </a:schemeClr>
                </a:solidFill>
              </a:rPr>
            </a:br>
            <a:r>
              <a:rPr lang="en-US" sz="5400" strike="sngStrike" dirty="0">
                <a:solidFill>
                  <a:schemeClr val="accent6">
                    <a:lumMod val="60000"/>
                    <a:lumOff val="40000"/>
                  </a:schemeClr>
                </a:solidFill>
              </a:rPr>
              <a:t>Designing Impactful Visualizations</a:t>
            </a:r>
            <a:r>
              <a:rPr lang="en-US" sz="5400" dirty="0">
                <a:solidFill>
                  <a:schemeClr val="accent6">
                    <a:lumMod val="60000"/>
                    <a:lumOff val="40000"/>
                  </a:schemeClr>
                </a:solidFill>
              </a:rPr>
              <a:t/>
            </a:r>
            <a:br>
              <a:rPr lang="en-US" sz="5400" dirty="0">
                <a:solidFill>
                  <a:schemeClr val="accent6">
                    <a:lumMod val="60000"/>
                    <a:lumOff val="40000"/>
                  </a:schemeClr>
                </a:solidFill>
              </a:rPr>
            </a:br>
            <a:r>
              <a:rPr lang="en-US" sz="5400" dirty="0">
                <a:solidFill>
                  <a:schemeClr val="accent6">
                    <a:lumMod val="60000"/>
                    <a:lumOff val="40000"/>
                  </a:schemeClr>
                </a:solidFill>
              </a:rPr>
              <a:t>Asking </a:t>
            </a:r>
            <a:r>
              <a:rPr lang="en-US" sz="5400" dirty="0" smtClean="0">
                <a:solidFill>
                  <a:schemeClr val="accent6">
                    <a:lumMod val="60000"/>
                    <a:lumOff val="40000"/>
                  </a:schemeClr>
                </a:solidFill>
              </a:rPr>
              <a:t>Harder Questions of your Data</a:t>
            </a:r>
            <a:endParaRPr lang="en-US" sz="5400"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501050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Bins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6838751"/>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980" y="1581264"/>
            <a:ext cx="11836008" cy="1079598"/>
          </a:xfrm>
        </p:spPr>
        <p:txBody>
          <a:bodyPr/>
          <a:lstStyle/>
          <a:p>
            <a:r>
              <a:rPr lang="en-US" dirty="0" smtClean="0"/>
              <a:t>Some limitations….</a:t>
            </a:r>
            <a:br>
              <a:rPr lang="en-US" dirty="0" smtClean="0"/>
            </a:br>
            <a:r>
              <a:rPr lang="en-US" sz="4000" dirty="0" smtClean="0"/>
              <a:t>Results not materialized in extracts, sets/combined fields/parameters can’t be used within LOD, only field names used in dimensionality,  table </a:t>
            </a:r>
            <a:r>
              <a:rPr lang="en-US" sz="4000" dirty="0" err="1" smtClean="0"/>
              <a:t>calcs</a:t>
            </a:r>
            <a:r>
              <a:rPr lang="en-US" sz="4000" dirty="0" smtClean="0"/>
              <a:t> can’t be used as aggregated measures, exclude/include can’t be used as dimensions, doesn’t work well with blending.</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1562354"/>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rgbClr val="BFD4DD"/>
                </a:solidFill>
              </a:rPr>
              <a:t>Understanding LODs</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Exclude, Include</a:t>
            </a:r>
            <a:r>
              <a:rPr lang="en-US" sz="4400" dirty="0">
                <a:solidFill>
                  <a:schemeClr val="accent6">
                    <a:lumMod val="60000"/>
                    <a:lumOff val="40000"/>
                  </a:schemeClr>
                </a:solidFill>
              </a:rPr>
              <a:t>, Fixed</a:t>
            </a:r>
            <a:br>
              <a:rPr lang="en-US" sz="4400" dirty="0">
                <a:solidFill>
                  <a:schemeClr val="accent6">
                    <a:lumMod val="60000"/>
                    <a:lumOff val="40000"/>
                  </a:schemeClr>
                </a:solidFill>
              </a:rPr>
            </a:br>
            <a:r>
              <a:rPr lang="en-US" sz="4400" dirty="0" smtClean="0">
                <a:solidFill>
                  <a:schemeClr val="accent3"/>
                </a:solidFill>
              </a:rPr>
              <a:t>	</a:t>
            </a:r>
            <a:r>
              <a:rPr lang="en-US" sz="4400" dirty="0">
                <a:solidFill>
                  <a:schemeClr val="accent6">
                    <a:lumMod val="60000"/>
                    <a:lumOff val="40000"/>
                  </a:schemeClr>
                </a:solidFill>
              </a:rPr>
              <a:t>Case Studies using LODs</a:t>
            </a:r>
            <a:r>
              <a:rPr lang="en-US" sz="4400" dirty="0">
                <a:solidFill>
                  <a:schemeClr val="accent3"/>
                </a:solidFill>
              </a:rPr>
              <a:t/>
            </a:r>
            <a:br>
              <a:rPr lang="en-US" sz="4400" dirty="0">
                <a:solidFill>
                  <a:schemeClr val="accent3"/>
                </a:solidFill>
              </a:rPr>
            </a:br>
            <a:r>
              <a:rPr lang="en-US" dirty="0" smtClean="0">
                <a:solidFill>
                  <a:schemeClr val="accent3"/>
                </a:solidFill>
              </a:rPr>
              <a:t>Hands on Exercises</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4065750"/>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11266" name="Picture 2" descr="http://i.huffpost.com/gen/1574262/images/o-DIVVY-BIKES-faceboo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992" y="1906637"/>
            <a:ext cx="88392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2705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002" y="1680335"/>
            <a:ext cx="1360978" cy="118920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798" y="289249"/>
            <a:ext cx="9942857" cy="1971429"/>
          </a:xfrm>
          <a:prstGeom prst="rect">
            <a:avLst/>
          </a:prstGeom>
        </p:spPr>
      </p:pic>
      <p:sp>
        <p:nvSpPr>
          <p:cNvPr id="5" name="Text Placeholder 4"/>
          <p:cNvSpPr>
            <a:spLocks noGrp="1"/>
          </p:cNvSpPr>
          <p:nvPr>
            <p:ph type="body" sz="quarter" idx="10"/>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149" y="5065772"/>
            <a:ext cx="1360978" cy="1189204"/>
          </a:xfrm>
          <a:prstGeom prst="rect">
            <a:avLst/>
          </a:prstGeom>
        </p:spPr>
      </p:pic>
      <p:cxnSp>
        <p:nvCxnSpPr>
          <p:cNvPr id="11" name="Elbow Connector 10"/>
          <p:cNvCxnSpPr/>
          <p:nvPr/>
        </p:nvCxnSpPr>
        <p:spPr>
          <a:xfrm>
            <a:off x="4738255" y="4412911"/>
            <a:ext cx="5598390" cy="1215993"/>
          </a:xfrm>
          <a:prstGeom prst="bentConnector3">
            <a:avLst/>
          </a:prstGeom>
          <a:ln w="76200">
            <a:solidFill>
              <a:schemeClr val="tx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2972169" y="2274937"/>
            <a:ext cx="2259511" cy="2141927"/>
          </a:xfrm>
          <a:prstGeom prst="bentConnector3">
            <a:avLst>
              <a:gd name="adj1" fmla="val 67870"/>
            </a:avLst>
          </a:prstGeom>
          <a:ln w="76200">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85276" y="2927644"/>
            <a:ext cx="3770429" cy="418256"/>
          </a:xfrm>
          <a:prstGeom prst="rect">
            <a:avLst/>
          </a:prstGeom>
        </p:spPr>
        <p:txBody>
          <a:bodyPr wrap="square">
            <a:spAutoFit/>
          </a:bodyPr>
          <a:lstStyle/>
          <a:p>
            <a:pPr algn="ctr"/>
            <a:r>
              <a:rPr lang="en-US" dirty="0"/>
              <a:t>Clinton St &amp; Washington Blvd</a:t>
            </a:r>
          </a:p>
        </p:txBody>
      </p:sp>
      <p:sp>
        <p:nvSpPr>
          <p:cNvPr id="19" name="Rectangle 18"/>
          <p:cNvSpPr/>
          <p:nvPr/>
        </p:nvSpPr>
        <p:spPr>
          <a:xfrm>
            <a:off x="9460227" y="6385769"/>
            <a:ext cx="3470822" cy="418256"/>
          </a:xfrm>
          <a:prstGeom prst="rect">
            <a:avLst/>
          </a:prstGeom>
        </p:spPr>
        <p:txBody>
          <a:bodyPr wrap="none">
            <a:spAutoFit/>
          </a:bodyPr>
          <a:lstStyle/>
          <a:p>
            <a:pPr algn="ctr"/>
            <a:r>
              <a:rPr lang="en-US" dirty="0" err="1"/>
              <a:t>Larrabee</a:t>
            </a:r>
            <a:r>
              <a:rPr lang="en-US" dirty="0"/>
              <a:t> St &amp; Kingsbury St</a:t>
            </a:r>
          </a:p>
        </p:txBody>
      </p:sp>
    </p:spTree>
    <p:extLst>
      <p:ext uri="{BB962C8B-B14F-4D97-AF65-F5344CB8AC3E}">
        <p14:creationId xmlns:p14="http://schemas.microsoft.com/office/powerpoint/2010/main" val="2883078447"/>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rgbClr val="BFD4DD"/>
                </a:solidFill>
              </a:rPr>
              <a:t>Understanding LODs</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a:solidFill>
                  <a:schemeClr val="accent6">
                    <a:lumMod val="60000"/>
                    <a:lumOff val="40000"/>
                  </a:schemeClr>
                </a:solidFill>
              </a:rPr>
              <a:t>Exclude, Include</a:t>
            </a:r>
            <a:r>
              <a:rPr lang="en-US" sz="4400" dirty="0">
                <a:solidFill>
                  <a:schemeClr val="accent6">
                    <a:lumMod val="60000"/>
                    <a:lumOff val="40000"/>
                  </a:schemeClr>
                </a:solidFill>
              </a:rPr>
              <a:t>, Fixed</a:t>
            </a:r>
            <a:br>
              <a:rPr lang="en-US" sz="4400" dirty="0">
                <a:solidFill>
                  <a:schemeClr val="accent6">
                    <a:lumMod val="60000"/>
                    <a:lumOff val="40000"/>
                  </a:schemeClr>
                </a:solidFill>
              </a:rPr>
            </a:br>
            <a:r>
              <a:rPr lang="en-US" sz="4400" dirty="0">
                <a:solidFill>
                  <a:schemeClr val="accent6">
                    <a:lumMod val="60000"/>
                    <a:lumOff val="40000"/>
                  </a:schemeClr>
                </a:solidFill>
              </a:rPr>
              <a:t>	Case Studies using LODs</a:t>
            </a:r>
            <a:r>
              <a:rPr lang="en-US" sz="4400" dirty="0">
                <a:solidFill>
                  <a:schemeClr val="accent3"/>
                </a:solidFill>
              </a:rPr>
              <a:t/>
            </a:r>
            <a:br>
              <a:rPr lang="en-US" sz="4400" dirty="0">
                <a:solidFill>
                  <a:schemeClr val="accent3"/>
                </a:solidFill>
              </a:rPr>
            </a:br>
            <a:r>
              <a:rPr lang="en-US" dirty="0" smtClean="0">
                <a:solidFill>
                  <a:srgbClr val="BFD4DD"/>
                </a:solidFill>
              </a:rPr>
              <a:t>Hands on Exercises</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3"/>
                </a:solidFill>
              </a:rPr>
              <a:t>Homework</a:t>
            </a:r>
            <a:endParaRPr lang="en-US" dirty="0">
              <a:solidFill>
                <a:schemeClr val="accent3"/>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883266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790213" y="525543"/>
            <a:ext cx="6127668" cy="2930176"/>
          </a:xfrm>
        </p:spPr>
        <p:txBody>
          <a:bodyPr/>
          <a:lstStyle/>
          <a:p>
            <a:r>
              <a:rPr lang="en-US" dirty="0" smtClean="0"/>
              <a:t>How many customers are profitable?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spTree>
    <p:extLst>
      <p:ext uri="{BB962C8B-B14F-4D97-AF65-F5344CB8AC3E}">
        <p14:creationId xmlns:p14="http://schemas.microsoft.com/office/powerpoint/2010/main" val="246482973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695" y="656474"/>
            <a:ext cx="4697358" cy="1737136"/>
          </a:xfrm>
          <a:prstGeom prst="rect">
            <a:avLst/>
          </a:prstGeom>
        </p:spPr>
      </p:pic>
    </p:spTree>
    <p:extLst>
      <p:ext uri="{BB962C8B-B14F-4D97-AF65-F5344CB8AC3E}">
        <p14:creationId xmlns:p14="http://schemas.microsoft.com/office/powerpoint/2010/main" val="122459512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575" y="559422"/>
            <a:ext cx="1363564" cy="744157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3695" y="656474"/>
            <a:ext cx="4697358" cy="1737136"/>
          </a:xfrm>
          <a:prstGeom prst="rect">
            <a:avLst/>
          </a:prstGeom>
        </p:spPr>
      </p:pic>
      <p:sp>
        <p:nvSpPr>
          <p:cNvPr id="2" name="Rectangle 1"/>
          <p:cNvSpPr/>
          <p:nvPr/>
        </p:nvSpPr>
        <p:spPr bwMode="auto">
          <a:xfrm>
            <a:off x="7503886" y="957943"/>
            <a:ext cx="870857" cy="698137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385939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575" y="559422"/>
            <a:ext cx="1363564" cy="744157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3695" y="656474"/>
            <a:ext cx="4697358" cy="1737136"/>
          </a:xfrm>
          <a:prstGeom prst="rect">
            <a:avLst/>
          </a:prstGeom>
        </p:spPr>
      </p:pic>
      <p:sp>
        <p:nvSpPr>
          <p:cNvPr id="2" name="Rectangle 1"/>
          <p:cNvSpPr/>
          <p:nvPr/>
        </p:nvSpPr>
        <p:spPr bwMode="auto">
          <a:xfrm>
            <a:off x="7503886" y="1349829"/>
            <a:ext cx="885371" cy="658948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30016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575" y="559422"/>
            <a:ext cx="1363564" cy="744157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3695" y="656474"/>
            <a:ext cx="4697358" cy="1737136"/>
          </a:xfrm>
          <a:prstGeom prst="rect">
            <a:avLst/>
          </a:prstGeom>
        </p:spPr>
      </p:pic>
      <p:sp>
        <p:nvSpPr>
          <p:cNvPr id="2" name="Rectangle 1"/>
          <p:cNvSpPr/>
          <p:nvPr/>
        </p:nvSpPr>
        <p:spPr bwMode="auto">
          <a:xfrm>
            <a:off x="7503886" y="1698171"/>
            <a:ext cx="870857" cy="624114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688122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575" y="559422"/>
            <a:ext cx="1363564" cy="744157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3695" y="656474"/>
            <a:ext cx="4697358" cy="1737136"/>
          </a:xfrm>
          <a:prstGeom prst="rect">
            <a:avLst/>
          </a:prstGeom>
        </p:spPr>
      </p:pic>
    </p:spTree>
    <p:extLst>
      <p:ext uri="{BB962C8B-B14F-4D97-AF65-F5344CB8AC3E}">
        <p14:creationId xmlns:p14="http://schemas.microsoft.com/office/powerpoint/2010/main" val="279567927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sp>
        <p:nvSpPr>
          <p:cNvPr id="5" name="Rounded Rectangle 4"/>
          <p:cNvSpPr/>
          <p:nvPr/>
        </p:nvSpPr>
        <p:spPr>
          <a:xfrm>
            <a:off x="5125879" y="580707"/>
            <a:ext cx="2153696" cy="1049973"/>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100045987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sp>
        <p:nvSpPr>
          <p:cNvPr id="5" name="Rounded Rectangle 4"/>
          <p:cNvSpPr/>
          <p:nvPr/>
        </p:nvSpPr>
        <p:spPr>
          <a:xfrm>
            <a:off x="5125879" y="580707"/>
            <a:ext cx="2153696" cy="1049973"/>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2661" y="374396"/>
            <a:ext cx="4814077" cy="1820164"/>
          </a:xfrm>
          <a:prstGeom prst="rect">
            <a:avLst/>
          </a:prstGeom>
        </p:spPr>
      </p:pic>
      <p:cxnSp>
        <p:nvCxnSpPr>
          <p:cNvPr id="10" name="Straight Arrow Connector 9"/>
          <p:cNvCxnSpPr/>
          <p:nvPr/>
        </p:nvCxnSpPr>
        <p:spPr>
          <a:xfrm>
            <a:off x="7279575" y="1105693"/>
            <a:ext cx="8229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2535" y="907695"/>
            <a:ext cx="962503" cy="536479"/>
          </a:xfrm>
          <a:prstGeom prst="rect">
            <a:avLst/>
          </a:prstGeom>
        </p:spPr>
      </p:pic>
    </p:spTree>
    <p:extLst>
      <p:ext uri="{BB962C8B-B14F-4D97-AF65-F5344CB8AC3E}">
        <p14:creationId xmlns:p14="http://schemas.microsoft.com/office/powerpoint/2010/main" val="157867538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51172" cy="8229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1172" y="0"/>
            <a:ext cx="3155512" cy="1193074"/>
          </a:xfrm>
          <a:prstGeom prst="rect">
            <a:avLst/>
          </a:prstGeom>
        </p:spPr>
      </p:pic>
      <p:sp>
        <p:nvSpPr>
          <p:cNvPr id="7" name="Rounded Rectangle 6"/>
          <p:cNvSpPr/>
          <p:nvPr/>
        </p:nvSpPr>
        <p:spPr bwMode="auto">
          <a:xfrm>
            <a:off x="3146961" y="771896"/>
            <a:ext cx="1389413" cy="237507"/>
          </a:xfrm>
          <a:prstGeom prst="round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890487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4321183"/>
          </a:xfrm>
        </p:spPr>
        <p:txBody>
          <a:bodyPr/>
          <a:lstStyle/>
          <a:p>
            <a:r>
              <a:rPr lang="en-US" sz="3200" b="1" dirty="0"/>
              <a:t>May 3: </a:t>
            </a:r>
            <a:endParaRPr lang="en-US" sz="3200" b="1" dirty="0" smtClean="0"/>
          </a:p>
          <a:p>
            <a:r>
              <a:rPr lang="en-US" sz="3200" b="1" dirty="0" smtClean="0"/>
              <a:t>Week </a:t>
            </a:r>
            <a:r>
              <a:rPr lang="en-US" sz="3200" b="1" dirty="0"/>
              <a:t>4 – Designing Impactful Visualizations</a:t>
            </a:r>
            <a:endParaRPr lang="en-US" sz="3200" dirty="0"/>
          </a:p>
          <a:p>
            <a:pPr lvl="0"/>
            <a:r>
              <a:rPr lang="en-US" sz="3200" dirty="0"/>
              <a:t>User-Centered Design</a:t>
            </a:r>
          </a:p>
          <a:p>
            <a:pPr lvl="0"/>
            <a:r>
              <a:rPr lang="en-US" sz="3200" dirty="0"/>
              <a:t>Leveraging a story structure for visualization presentation</a:t>
            </a:r>
            <a:r>
              <a:rPr lang="en-US" sz="3200" dirty="0" smtClean="0"/>
              <a:t>.</a:t>
            </a:r>
          </a:p>
          <a:p>
            <a:pPr lvl="0"/>
            <a:endParaRPr lang="en-US" sz="3200" dirty="0"/>
          </a:p>
          <a:p>
            <a:r>
              <a:rPr lang="en-US" sz="3200" i="1" u="sng" dirty="0"/>
              <a:t>Final Project Milestone:</a:t>
            </a:r>
            <a:r>
              <a:rPr lang="en-US" sz="3200" i="1" dirty="0"/>
              <a:t> You should have an understanding about the nuances of your data set and be able to identify the measures and dimensions of your final visualization.</a:t>
            </a:r>
            <a:endParaRPr lang="en-US" sz="3200" dirty="0"/>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11636309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1172" y="0"/>
            <a:ext cx="3155512" cy="119307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351172" cy="8229600"/>
          </a:xfrm>
          <a:prstGeom prst="rect">
            <a:avLst/>
          </a:prstGeom>
        </p:spPr>
      </p:pic>
    </p:spTree>
    <p:extLst>
      <p:ext uri="{BB962C8B-B14F-4D97-AF65-F5344CB8AC3E}">
        <p14:creationId xmlns:p14="http://schemas.microsoft.com/office/powerpoint/2010/main" val="121681794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spTree>
    <p:extLst>
      <p:ext uri="{BB962C8B-B14F-4D97-AF65-F5344CB8AC3E}">
        <p14:creationId xmlns:p14="http://schemas.microsoft.com/office/powerpoint/2010/main" val="333536836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9419" y="249382"/>
            <a:ext cx="4719238" cy="2272762"/>
          </a:xfrm>
          <a:prstGeom prst="rect">
            <a:avLst/>
          </a:prstGeom>
        </p:spPr>
      </p:pic>
    </p:spTree>
    <p:extLst>
      <p:ext uri="{BB962C8B-B14F-4D97-AF65-F5344CB8AC3E}">
        <p14:creationId xmlns:p14="http://schemas.microsoft.com/office/powerpoint/2010/main" val="32072059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9419" y="249382"/>
            <a:ext cx="4719238" cy="2272762"/>
          </a:xfrm>
          <a:prstGeom prst="rect">
            <a:avLst/>
          </a:prstGeom>
        </p:spPr>
      </p:pic>
      <p:cxnSp>
        <p:nvCxnSpPr>
          <p:cNvPr id="7" name="Elbow Connector 6"/>
          <p:cNvCxnSpPr/>
          <p:nvPr/>
        </p:nvCxnSpPr>
        <p:spPr>
          <a:xfrm flipV="1">
            <a:off x="7279575" y="807720"/>
            <a:ext cx="1910145" cy="270985"/>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125879" y="580707"/>
            <a:ext cx="2153696" cy="1049973"/>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9575" y="3566301"/>
            <a:ext cx="6603073" cy="1320614"/>
          </a:xfrm>
          <a:prstGeom prst="rect">
            <a:avLst/>
          </a:prstGeom>
        </p:spPr>
      </p:pic>
    </p:spTree>
    <p:extLst>
      <p:ext uri="{BB962C8B-B14F-4D97-AF65-F5344CB8AC3E}">
        <p14:creationId xmlns:p14="http://schemas.microsoft.com/office/powerpoint/2010/main" val="425450956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7526" y="411853"/>
            <a:ext cx="1527194" cy="22320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94" y="249382"/>
            <a:ext cx="6950581" cy="789376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9419" y="249382"/>
            <a:ext cx="4719238" cy="2272762"/>
          </a:xfrm>
          <a:prstGeom prst="rect">
            <a:avLst/>
          </a:prstGeom>
        </p:spPr>
      </p:pic>
      <p:cxnSp>
        <p:nvCxnSpPr>
          <p:cNvPr id="7" name="Elbow Connector 6"/>
          <p:cNvCxnSpPr/>
          <p:nvPr/>
        </p:nvCxnSpPr>
        <p:spPr>
          <a:xfrm flipV="1">
            <a:off x="7279575" y="807720"/>
            <a:ext cx="1910145" cy="270985"/>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125879" y="580707"/>
            <a:ext cx="2153696" cy="1049973"/>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9575" y="3566301"/>
            <a:ext cx="6603073" cy="132061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8657" y="4254589"/>
            <a:ext cx="681623" cy="406352"/>
          </a:xfrm>
          <a:prstGeom prst="rect">
            <a:avLst/>
          </a:prstGeom>
        </p:spPr>
      </p:pic>
    </p:spTree>
    <p:extLst>
      <p:ext uri="{BB962C8B-B14F-4D97-AF65-F5344CB8AC3E}">
        <p14:creationId xmlns:p14="http://schemas.microsoft.com/office/powerpoint/2010/main" val="256678922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3132" y="525543"/>
            <a:ext cx="13644749" cy="2930176"/>
          </a:xfrm>
        </p:spPr>
        <p:txBody>
          <a:bodyPr/>
          <a:lstStyle/>
          <a:p>
            <a:r>
              <a:rPr lang="en-US" dirty="0" smtClean="0"/>
              <a:t>How many customers are profitable?</a:t>
            </a:r>
            <a:endParaRPr lang="en-US" dirty="0"/>
          </a:p>
        </p:txBody>
      </p:sp>
    </p:spTree>
    <p:extLst>
      <p:ext uri="{BB962C8B-B14F-4D97-AF65-F5344CB8AC3E}">
        <p14:creationId xmlns:p14="http://schemas.microsoft.com/office/powerpoint/2010/main" val="398069714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51172" cy="8229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3335" y="1982110"/>
            <a:ext cx="6389433" cy="12778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0831" y="2640818"/>
            <a:ext cx="659569" cy="393204"/>
          </a:xfrm>
          <a:prstGeom prst="rect">
            <a:avLst/>
          </a:prstGeom>
        </p:spPr>
      </p:pic>
    </p:spTree>
    <p:extLst>
      <p:ext uri="{BB962C8B-B14F-4D97-AF65-F5344CB8AC3E}">
        <p14:creationId xmlns:p14="http://schemas.microsoft.com/office/powerpoint/2010/main" val="90421534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going on?</a:t>
            </a:r>
            <a:endParaRPr lang="en-US" dirty="0"/>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1406082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6146" name="Picture 2" descr="https://cdn.meme.am/instances/606298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7505" y="963904"/>
            <a:ext cx="6305065" cy="630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19638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588" y="1898504"/>
            <a:ext cx="11836008" cy="1079598"/>
          </a:xfrm>
        </p:spPr>
        <p:txBody>
          <a:bodyPr/>
          <a:lstStyle/>
          <a:p>
            <a:r>
              <a:rPr lang="en-US" dirty="0" smtClean="0"/>
              <a:t>LODs are expressions, not calculations.  </a:t>
            </a:r>
            <a:br>
              <a:rPr lang="en-US" dirty="0" smtClean="0"/>
            </a:br>
            <a:r>
              <a:rPr lang="en-US" dirty="0"/>
              <a:t/>
            </a:r>
            <a:br>
              <a:rPr lang="en-US" dirty="0"/>
            </a:br>
            <a:r>
              <a:rPr lang="en-US" dirty="0" smtClean="0"/>
              <a:t>This means we can reshape data on the fly.</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463133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008" y="2402358"/>
            <a:ext cx="11836008" cy="1079598"/>
          </a:xfrm>
        </p:spPr>
        <p:txBody>
          <a:bodyPr/>
          <a:lstStyle/>
          <a:p>
            <a:r>
              <a:rPr lang="en-US" dirty="0" smtClean="0"/>
              <a:t>AKA… When a simple question becomes really hard to answer in Tableau….</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321768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 really… </a:t>
            </a:r>
            <a:br>
              <a:rPr lang="en-US" dirty="0" smtClean="0"/>
            </a:br>
            <a:r>
              <a:rPr lang="en-US" dirty="0" smtClean="0"/>
              <a:t>what is going on?</a:t>
            </a:r>
            <a:endParaRPr lang="en-US" dirty="0"/>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5832743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653" y="1917165"/>
            <a:ext cx="11836008" cy="1079598"/>
          </a:xfrm>
        </p:spPr>
        <p:txBody>
          <a:bodyPr/>
          <a:lstStyle/>
          <a:p>
            <a:pPr algn="l"/>
            <a:r>
              <a:rPr lang="en-US" sz="5400" dirty="0" smtClean="0"/>
              <a:t>{</a:t>
            </a:r>
            <a:br>
              <a:rPr lang="en-US" sz="5400" dirty="0" smtClean="0"/>
            </a:br>
            <a:r>
              <a:rPr lang="en-US" sz="5400" dirty="0" smtClean="0"/>
              <a:t>keyword</a:t>
            </a:r>
            <a:r>
              <a:rPr lang="en-US" sz="5400" dirty="0"/>
              <a:t> </a:t>
            </a:r>
            <a:r>
              <a:rPr lang="en-US" sz="5400" dirty="0" smtClean="0"/>
              <a:t/>
            </a:r>
            <a:br>
              <a:rPr lang="en-US" sz="5400" dirty="0" smtClean="0"/>
            </a:br>
            <a:r>
              <a:rPr lang="en-US" sz="5400" dirty="0" smtClean="0"/>
              <a:t>[</a:t>
            </a:r>
            <a:r>
              <a:rPr lang="en-US" sz="5400" dirty="0"/>
              <a:t>dimension1],[dimension2]… : </a:t>
            </a:r>
            <a:r>
              <a:rPr lang="en-US" sz="5400" dirty="0" smtClean="0"/>
              <a:t/>
            </a:r>
            <a:br>
              <a:rPr lang="en-US" sz="5400" dirty="0" smtClean="0"/>
            </a:br>
            <a:r>
              <a:rPr lang="en-US" sz="5400" dirty="0" smtClean="0"/>
              <a:t>Aggregate expression</a:t>
            </a:r>
            <a:br>
              <a:rPr lang="en-US" sz="5400" dirty="0" smtClean="0"/>
            </a:br>
            <a:r>
              <a:rPr lang="en-US" sz="5400" dirty="0" smtClean="0"/>
              <a:t>}</a:t>
            </a:r>
            <a:endParaRPr lang="en-US" sz="54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1147977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588" y="778828"/>
            <a:ext cx="11836008" cy="1079598"/>
          </a:xfrm>
        </p:spPr>
        <p:txBody>
          <a:bodyPr/>
          <a:lstStyle/>
          <a:p>
            <a:r>
              <a:rPr lang="en-US" dirty="0" err="1" smtClean="0"/>
              <a:t>Viz</a:t>
            </a:r>
            <a:r>
              <a:rPr lang="en-US" dirty="0" smtClean="0"/>
              <a:t> in View</a:t>
            </a:r>
            <a:endParaRPr lang="en-US" dirty="0"/>
          </a:p>
        </p:txBody>
      </p:sp>
      <p:sp>
        <p:nvSpPr>
          <p:cNvPr id="3" name="Text Placeholder 2"/>
          <p:cNvSpPr>
            <a:spLocks noGrp="1"/>
          </p:cNvSpPr>
          <p:nvPr>
            <p:ph type="body" sz="quarter" idx="10"/>
          </p:nvPr>
        </p:nvSpPr>
        <p:spPr/>
        <p:txBody>
          <a:bodyPr/>
          <a:lstStyle/>
          <a:p>
            <a:endParaRPr lang="en-US"/>
          </a:p>
        </p:txBody>
      </p:sp>
      <p:pic>
        <p:nvPicPr>
          <p:cNvPr id="2050" name="Picture 2" descr="https://alanattableau.files.wordpress.com/2015/01/012115_2344_understandi1.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547" y="2209347"/>
            <a:ext cx="60960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19511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rgbClr val="BFD4DD"/>
                </a:solidFill>
              </a:rPr>
              <a:t>Understanding LODs</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a:solidFill>
                  <a:schemeClr val="accent3"/>
                </a:solidFill>
              </a:rPr>
              <a:t>	</a:t>
            </a:r>
            <a:r>
              <a:rPr lang="en-US" sz="4400" dirty="0" smtClean="0">
                <a:solidFill>
                  <a:schemeClr val="accent3"/>
                </a:solidFill>
              </a:rPr>
              <a:t>Exclude, Include</a:t>
            </a:r>
            <a:r>
              <a:rPr lang="en-US" sz="4400" dirty="0">
                <a:solidFill>
                  <a:schemeClr val="accent3"/>
                </a:solidFill>
              </a:rPr>
              <a:t>, Fixed</a:t>
            </a:r>
            <a:r>
              <a:rPr lang="en-US" sz="4400" dirty="0">
                <a:solidFill>
                  <a:schemeClr val="accent6">
                    <a:lumMod val="60000"/>
                    <a:lumOff val="40000"/>
                  </a:schemeClr>
                </a:solidFill>
              </a:rPr>
              <a:t/>
            </a:r>
            <a:br>
              <a:rPr lang="en-US" sz="4400" dirty="0">
                <a:solidFill>
                  <a:schemeClr val="accent6">
                    <a:lumMod val="60000"/>
                    <a:lumOff val="40000"/>
                  </a:schemeClr>
                </a:solidFill>
              </a:rPr>
            </a:br>
            <a:r>
              <a:rPr lang="en-US" sz="4400" dirty="0" smtClean="0">
                <a:solidFill>
                  <a:schemeClr val="accent6">
                    <a:lumMod val="60000"/>
                    <a:lumOff val="40000"/>
                  </a:schemeClr>
                </a:solidFill>
              </a:rPr>
              <a:t>	Case Studies using LODs</a:t>
            </a:r>
            <a:r>
              <a:rPr lang="en-US" sz="4400" dirty="0">
                <a:solidFill>
                  <a:schemeClr val="accent3"/>
                </a:solidFill>
              </a:rPr>
              <a:t/>
            </a:r>
            <a:br>
              <a:rPr lang="en-US" sz="4400" dirty="0">
                <a:solidFill>
                  <a:schemeClr val="accent3"/>
                </a:solidFill>
              </a:rPr>
            </a:br>
            <a:r>
              <a:rPr lang="en-US" dirty="0" smtClean="0">
                <a:solidFill>
                  <a:srgbClr val="BFD4DD"/>
                </a:solidFill>
              </a:rPr>
              <a:t>Hands on Exercises</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67177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959" y="834814"/>
            <a:ext cx="11836008" cy="1079598"/>
          </a:xfrm>
        </p:spPr>
        <p:txBody>
          <a:bodyPr/>
          <a:lstStyle/>
          <a:p>
            <a:r>
              <a:rPr lang="en-US" dirty="0" smtClean="0">
                <a:solidFill>
                  <a:schemeClr val="bg1"/>
                </a:solidFill>
              </a:rPr>
              <a:t>3 Types of LODs:</a:t>
            </a:r>
            <a:br>
              <a:rPr lang="en-US" dirty="0" smtClean="0">
                <a:solidFill>
                  <a:schemeClr val="bg1"/>
                </a:solidFill>
              </a:rPr>
            </a:br>
            <a:r>
              <a:rPr lang="en-US" sz="2400" dirty="0" smtClean="0">
                <a:solidFill>
                  <a:schemeClr val="bg1"/>
                </a:solidFill>
              </a:rPr>
              <a:t/>
            </a:r>
            <a:br>
              <a:rPr lang="en-US" sz="2400" dirty="0" smtClean="0">
                <a:solidFill>
                  <a:schemeClr val="bg1"/>
                </a:solidFill>
              </a:rPr>
            </a:br>
            <a:r>
              <a:rPr lang="en-US" dirty="0" smtClean="0">
                <a:solidFill>
                  <a:schemeClr val="bg1"/>
                </a:solidFill>
              </a:rPr>
              <a:t>INCLUDE</a:t>
            </a:r>
            <a:br>
              <a:rPr lang="en-US" dirty="0" smtClean="0">
                <a:solidFill>
                  <a:schemeClr val="bg1"/>
                </a:solidFill>
              </a:rPr>
            </a:br>
            <a:r>
              <a:rPr lang="en-US" sz="4000" dirty="0" smtClean="0">
                <a:solidFill>
                  <a:schemeClr val="bg1"/>
                </a:solidFill>
              </a:rPr>
              <a:t>Less </a:t>
            </a:r>
            <a:r>
              <a:rPr lang="en-US" sz="4000" dirty="0">
                <a:solidFill>
                  <a:schemeClr val="bg1"/>
                </a:solidFill>
              </a:rPr>
              <a:t>aggregated than view</a:t>
            </a:r>
            <a:r>
              <a:rPr lang="en-US" dirty="0">
                <a:solidFill>
                  <a:schemeClr val="bg1"/>
                </a:solidFill>
              </a:rPr>
              <a:t/>
            </a:r>
            <a:br>
              <a:rPr lang="en-US" dirty="0">
                <a:solidFill>
                  <a:schemeClr val="bg1"/>
                </a:solidFill>
              </a:rPr>
            </a:br>
            <a:r>
              <a:rPr lang="en-US" sz="2400" dirty="0" smtClean="0">
                <a:solidFill>
                  <a:schemeClr val="bg1"/>
                </a:solidFill>
              </a:rPr>
              <a:t/>
            </a:r>
            <a:br>
              <a:rPr lang="en-US" sz="2400" dirty="0" smtClean="0">
                <a:solidFill>
                  <a:schemeClr val="bg1"/>
                </a:solidFill>
              </a:rPr>
            </a:br>
            <a:r>
              <a:rPr lang="en-US" dirty="0" smtClean="0">
                <a:solidFill>
                  <a:schemeClr val="bg1"/>
                </a:solidFill>
              </a:rPr>
              <a:t>EXCLUDE</a:t>
            </a:r>
            <a:br>
              <a:rPr lang="en-US" dirty="0" smtClean="0">
                <a:solidFill>
                  <a:schemeClr val="bg1"/>
                </a:solidFill>
              </a:rPr>
            </a:br>
            <a:r>
              <a:rPr lang="en-US" sz="4000" dirty="0" smtClean="0">
                <a:solidFill>
                  <a:schemeClr val="bg1"/>
                </a:solidFill>
              </a:rPr>
              <a:t>More </a:t>
            </a:r>
            <a:r>
              <a:rPr lang="en-US" sz="4000" dirty="0">
                <a:solidFill>
                  <a:schemeClr val="bg1"/>
                </a:solidFill>
              </a:rPr>
              <a:t>aggregated than view</a:t>
            </a:r>
            <a:r>
              <a:rPr lang="en-US" dirty="0">
                <a:solidFill>
                  <a:schemeClr val="bg1"/>
                </a:solidFill>
              </a:rPr>
              <a:t/>
            </a:r>
            <a:br>
              <a:rPr lang="en-US" dirty="0">
                <a:solidFill>
                  <a:schemeClr val="bg1"/>
                </a:solidFill>
              </a:rPr>
            </a:br>
            <a:r>
              <a:rPr lang="en-US" sz="2400" dirty="0" smtClean="0">
                <a:solidFill>
                  <a:schemeClr val="bg1"/>
                </a:solidFill>
              </a:rPr>
              <a:t/>
            </a:r>
            <a:br>
              <a:rPr lang="en-US" sz="2400" dirty="0" smtClean="0">
                <a:solidFill>
                  <a:schemeClr val="bg1"/>
                </a:solidFill>
              </a:rPr>
            </a:br>
            <a:r>
              <a:rPr lang="en-US" dirty="0" smtClean="0">
                <a:solidFill>
                  <a:schemeClr val="bg1"/>
                </a:solidFill>
              </a:rPr>
              <a:t>FIXED</a:t>
            </a:r>
            <a:br>
              <a:rPr lang="en-US" dirty="0" smtClean="0">
                <a:solidFill>
                  <a:schemeClr val="bg1"/>
                </a:solidFill>
              </a:rPr>
            </a:br>
            <a:r>
              <a:rPr lang="en-US" sz="4000" dirty="0" smtClean="0">
                <a:solidFill>
                  <a:schemeClr val="bg1"/>
                </a:solidFill>
              </a:rPr>
              <a:t>Specify </a:t>
            </a:r>
            <a:r>
              <a:rPr lang="en-US" sz="4000" dirty="0">
                <a:solidFill>
                  <a:schemeClr val="bg1"/>
                </a:solidFill>
              </a:rPr>
              <a:t>the </a:t>
            </a:r>
            <a:r>
              <a:rPr lang="en-US" sz="4000" dirty="0" smtClean="0">
                <a:solidFill>
                  <a:schemeClr val="bg1"/>
                </a:solidFill>
              </a:rPr>
              <a:t>aggregation </a:t>
            </a:r>
            <a:r>
              <a:rPr lang="en-US" sz="4000" dirty="0">
                <a:solidFill>
                  <a:schemeClr val="bg1"/>
                </a:solidFill>
              </a:rPr>
              <a:t>independently</a:t>
            </a:r>
          </a:p>
        </p:txBody>
      </p:sp>
    </p:spTree>
    <p:extLst>
      <p:ext uri="{BB962C8B-B14F-4D97-AF65-F5344CB8AC3E}">
        <p14:creationId xmlns:p14="http://schemas.microsoft.com/office/powerpoint/2010/main" val="122230205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959" y="834814"/>
            <a:ext cx="11836008" cy="1079598"/>
          </a:xfrm>
        </p:spPr>
        <p:txBody>
          <a:bodyPr/>
          <a:lstStyle/>
          <a:p>
            <a:r>
              <a:rPr lang="en-US" dirty="0" smtClean="0"/>
              <a:t>3 Types of LODs:</a:t>
            </a:r>
            <a:br>
              <a:rPr lang="en-US" dirty="0" smtClean="0"/>
            </a:br>
            <a:r>
              <a:rPr lang="en-US" sz="2400" dirty="0" smtClean="0"/>
              <a:t/>
            </a:r>
            <a:br>
              <a:rPr lang="en-US" sz="2400" dirty="0" smtClean="0"/>
            </a:br>
            <a:r>
              <a:rPr lang="en-US" dirty="0" smtClean="0"/>
              <a:t>INCLUDE</a:t>
            </a:r>
            <a:br>
              <a:rPr lang="en-US" dirty="0" smtClean="0"/>
            </a:br>
            <a:r>
              <a:rPr lang="en-US" sz="4000" dirty="0" smtClean="0"/>
              <a:t>Less </a:t>
            </a:r>
            <a:r>
              <a:rPr lang="en-US" sz="4000" dirty="0"/>
              <a:t>aggregated than view</a:t>
            </a:r>
            <a:r>
              <a:rPr lang="en-US" dirty="0"/>
              <a:t/>
            </a:r>
            <a:br>
              <a:rPr lang="en-US" dirty="0"/>
            </a:br>
            <a:r>
              <a:rPr lang="en-US" sz="2400" dirty="0" smtClean="0"/>
              <a:t/>
            </a:r>
            <a:br>
              <a:rPr lang="en-US" sz="2400" dirty="0" smtClean="0"/>
            </a:br>
            <a:r>
              <a:rPr lang="en-US" dirty="0" smtClean="0">
                <a:solidFill>
                  <a:schemeClr val="accent5">
                    <a:lumMod val="75000"/>
                  </a:schemeClr>
                </a:solidFill>
              </a:rPr>
              <a:t>EXCLUDE</a:t>
            </a:r>
            <a:br>
              <a:rPr lang="en-US" dirty="0" smtClean="0">
                <a:solidFill>
                  <a:schemeClr val="accent5">
                    <a:lumMod val="75000"/>
                  </a:schemeClr>
                </a:solidFill>
              </a:rPr>
            </a:br>
            <a:r>
              <a:rPr lang="en-US" sz="4000" dirty="0" smtClean="0">
                <a:solidFill>
                  <a:schemeClr val="accent5">
                    <a:lumMod val="75000"/>
                  </a:schemeClr>
                </a:solidFill>
              </a:rPr>
              <a:t>More </a:t>
            </a:r>
            <a:r>
              <a:rPr lang="en-US" sz="4000" dirty="0">
                <a:solidFill>
                  <a:schemeClr val="accent5">
                    <a:lumMod val="75000"/>
                  </a:schemeClr>
                </a:solidFill>
              </a:rPr>
              <a:t>aggregated than view</a:t>
            </a:r>
            <a:r>
              <a:rPr lang="en-US" dirty="0">
                <a:solidFill>
                  <a:schemeClr val="accent5">
                    <a:lumMod val="75000"/>
                  </a:schemeClr>
                </a:solidFill>
              </a:rPr>
              <a:t/>
            </a:r>
            <a:br>
              <a:rPr lang="en-US" dirty="0">
                <a:solidFill>
                  <a:schemeClr val="accent5">
                    <a:lumMod val="75000"/>
                  </a:schemeClr>
                </a:solidFill>
              </a:rPr>
            </a:br>
            <a:r>
              <a:rPr lang="en-US" sz="2400" dirty="0" smtClean="0">
                <a:solidFill>
                  <a:schemeClr val="accent5">
                    <a:lumMod val="75000"/>
                  </a:schemeClr>
                </a:solidFill>
              </a:rPr>
              <a:t/>
            </a:r>
            <a:br>
              <a:rPr lang="en-US" sz="2400" dirty="0" smtClean="0">
                <a:solidFill>
                  <a:schemeClr val="accent5">
                    <a:lumMod val="75000"/>
                  </a:schemeClr>
                </a:solidFill>
              </a:rPr>
            </a:br>
            <a:r>
              <a:rPr lang="en-US" dirty="0" smtClean="0">
                <a:solidFill>
                  <a:schemeClr val="accent5">
                    <a:lumMod val="75000"/>
                  </a:schemeClr>
                </a:solidFill>
              </a:rPr>
              <a:t>FIXED</a:t>
            </a:r>
            <a:br>
              <a:rPr lang="en-US" dirty="0" smtClean="0">
                <a:solidFill>
                  <a:schemeClr val="accent5">
                    <a:lumMod val="75000"/>
                  </a:schemeClr>
                </a:solidFill>
              </a:rPr>
            </a:br>
            <a:r>
              <a:rPr lang="en-US" sz="4000" dirty="0" smtClean="0">
                <a:solidFill>
                  <a:schemeClr val="accent5">
                    <a:lumMod val="75000"/>
                  </a:schemeClr>
                </a:solidFill>
              </a:rPr>
              <a:t>Specify </a:t>
            </a:r>
            <a:r>
              <a:rPr lang="en-US" sz="4000" dirty="0">
                <a:solidFill>
                  <a:schemeClr val="accent5">
                    <a:lumMod val="75000"/>
                  </a:schemeClr>
                </a:solidFill>
              </a:rPr>
              <a:t>the </a:t>
            </a:r>
            <a:r>
              <a:rPr lang="en-US" sz="4000" dirty="0" smtClean="0">
                <a:solidFill>
                  <a:schemeClr val="accent5">
                    <a:lumMod val="75000"/>
                  </a:schemeClr>
                </a:solidFill>
              </a:rPr>
              <a:t>aggregation </a:t>
            </a:r>
            <a:r>
              <a:rPr lang="en-US" sz="4000" dirty="0">
                <a:solidFill>
                  <a:schemeClr val="accent5">
                    <a:lumMod val="75000"/>
                  </a:schemeClr>
                </a:solidFill>
              </a:rPr>
              <a:t>independently</a:t>
            </a:r>
          </a:p>
        </p:txBody>
      </p:sp>
    </p:spTree>
    <p:extLst>
      <p:ext uri="{BB962C8B-B14F-4D97-AF65-F5344CB8AC3E}">
        <p14:creationId xmlns:p14="http://schemas.microsoft.com/office/powerpoint/2010/main" val="250840442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960135" y="1157612"/>
            <a:ext cx="9468239" cy="5917649"/>
          </a:xfrm>
          <a:prstGeom prst="rect">
            <a:avLst/>
          </a:prstGeom>
        </p:spPr>
      </p:pic>
    </p:spTree>
    <p:extLst>
      <p:ext uri="{BB962C8B-B14F-4D97-AF65-F5344CB8AC3E}">
        <p14:creationId xmlns:p14="http://schemas.microsoft.com/office/powerpoint/2010/main" val="177424552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2572017" y="722966"/>
            <a:ext cx="9489149" cy="6786941"/>
          </a:xfrm>
          <a:prstGeom prst="rect">
            <a:avLst/>
          </a:prstGeom>
        </p:spPr>
      </p:pic>
    </p:spTree>
    <p:extLst>
      <p:ext uri="{BB962C8B-B14F-4D97-AF65-F5344CB8AC3E}">
        <p14:creationId xmlns:p14="http://schemas.microsoft.com/office/powerpoint/2010/main" val="35410425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150304" y="1712228"/>
            <a:ext cx="10332576" cy="4534125"/>
          </a:xfrm>
          <a:prstGeom prst="rect">
            <a:avLst/>
          </a:prstGeom>
        </p:spPr>
      </p:pic>
    </p:spTree>
    <p:extLst>
      <p:ext uri="{BB962C8B-B14F-4D97-AF65-F5344CB8AC3E}">
        <p14:creationId xmlns:p14="http://schemas.microsoft.com/office/powerpoint/2010/main" val="3068838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894" y="965443"/>
            <a:ext cx="11836008" cy="1079598"/>
          </a:xfrm>
        </p:spPr>
        <p:txBody>
          <a:bodyPr/>
          <a:lstStyle/>
          <a:p>
            <a:pPr algn="l"/>
            <a:r>
              <a:rPr lang="en-US" sz="4800" dirty="0"/>
              <a:t>Which country in the sales database has sales reps who close the “biggest deals,” on average? What we want to do is</a:t>
            </a:r>
            <a:r>
              <a:rPr lang="en-US" sz="4800" dirty="0" smtClean="0"/>
              <a:t>:</a:t>
            </a:r>
            <a:br>
              <a:rPr lang="en-US" sz="4800" dirty="0" smtClean="0"/>
            </a:br>
            <a:r>
              <a:rPr lang="en-US" sz="4800" dirty="0" smtClean="0"/>
              <a:t/>
            </a:r>
            <a:br>
              <a:rPr lang="en-US" sz="4800" dirty="0" smtClean="0"/>
            </a:br>
            <a:r>
              <a:rPr lang="en-US" sz="4400" dirty="0" smtClean="0"/>
              <a:t>1. Find </a:t>
            </a:r>
            <a:r>
              <a:rPr lang="en-US" sz="4400" dirty="0"/>
              <a:t>the biggest deal (the max deal) that each sales person has ever closed, and </a:t>
            </a:r>
            <a:r>
              <a:rPr lang="en-US" sz="4400" dirty="0" smtClean="0"/>
              <a:t>then</a:t>
            </a:r>
            <a:br>
              <a:rPr lang="en-US" sz="4400" dirty="0" smtClean="0"/>
            </a:br>
            <a:r>
              <a:rPr lang="en-US" sz="4400" dirty="0"/>
              <a:t/>
            </a:r>
            <a:br>
              <a:rPr lang="en-US" sz="4400" dirty="0"/>
            </a:br>
            <a:r>
              <a:rPr lang="en-US" sz="4400" dirty="0" smtClean="0"/>
              <a:t>2. Average </a:t>
            </a:r>
            <a:r>
              <a:rPr lang="en-US" sz="4400" dirty="0"/>
              <a:t>those ‘biggest deals’ by country. </a:t>
            </a:r>
          </a:p>
        </p:txBody>
      </p:sp>
    </p:spTree>
    <p:extLst>
      <p:ext uri="{BB962C8B-B14F-4D97-AF65-F5344CB8AC3E}">
        <p14:creationId xmlns:p14="http://schemas.microsoft.com/office/powerpoint/2010/main" val="403501391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3"/>
                </a:solidFill>
              </a:rPr>
              <a:t>Understanding LODs</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Exclude, Include</a:t>
            </a:r>
            <a:r>
              <a:rPr lang="en-US" sz="4400" dirty="0">
                <a:solidFill>
                  <a:schemeClr val="accent6">
                    <a:lumMod val="60000"/>
                    <a:lumOff val="40000"/>
                  </a:schemeClr>
                </a:solidFill>
              </a:rPr>
              <a:t>, Fixed</a:t>
            </a:r>
            <a:br>
              <a:rPr lang="en-US" sz="4400" dirty="0">
                <a:solidFill>
                  <a:schemeClr val="accent6">
                    <a:lumMod val="60000"/>
                    <a:lumOff val="40000"/>
                  </a:schemeClr>
                </a:solidFill>
              </a:rPr>
            </a:br>
            <a:r>
              <a:rPr lang="en-US" sz="4400" dirty="0" smtClean="0">
                <a:solidFill>
                  <a:schemeClr val="accent6">
                    <a:lumMod val="60000"/>
                    <a:lumOff val="40000"/>
                  </a:schemeClr>
                </a:solidFill>
              </a:rPr>
              <a:t>	Case Studies using LODs</a:t>
            </a:r>
            <a:r>
              <a:rPr lang="en-US" sz="4400" dirty="0">
                <a:solidFill>
                  <a:schemeClr val="accent3"/>
                </a:solidFill>
              </a:rPr>
              <a:t/>
            </a:r>
            <a:br>
              <a:rPr lang="en-US" sz="4400" dirty="0">
                <a:solidFill>
                  <a:schemeClr val="accent3"/>
                </a:solidFill>
              </a:rPr>
            </a:br>
            <a:r>
              <a:rPr lang="en-US" dirty="0" smtClean="0">
                <a:solidFill>
                  <a:srgbClr val="BFD4DD"/>
                </a:solidFill>
              </a:rPr>
              <a:t>Hands on Exercises</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07097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848389" y="342665"/>
            <a:ext cx="6348112" cy="2344551"/>
          </a:xfrm>
          <a:prstGeom prst="rect">
            <a:avLst/>
          </a:prstGeom>
        </p:spPr>
      </p:pic>
      <p:pic>
        <p:nvPicPr>
          <p:cNvPr id="5" name="Picture 4"/>
          <p:cNvPicPr>
            <a:picLocks noChangeAspect="1"/>
          </p:cNvPicPr>
          <p:nvPr/>
        </p:nvPicPr>
        <p:blipFill>
          <a:blip r:embed="rId3"/>
          <a:stretch>
            <a:fillRect/>
          </a:stretch>
        </p:blipFill>
        <p:spPr>
          <a:xfrm>
            <a:off x="5800452" y="3036839"/>
            <a:ext cx="8053349" cy="4958539"/>
          </a:xfrm>
          <a:prstGeom prst="rect">
            <a:avLst/>
          </a:prstGeom>
        </p:spPr>
      </p:pic>
    </p:spTree>
    <p:extLst>
      <p:ext uri="{BB962C8B-B14F-4D97-AF65-F5344CB8AC3E}">
        <p14:creationId xmlns:p14="http://schemas.microsoft.com/office/powerpoint/2010/main" val="108625974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959" y="834814"/>
            <a:ext cx="11836008" cy="1079598"/>
          </a:xfrm>
        </p:spPr>
        <p:txBody>
          <a:bodyPr/>
          <a:lstStyle/>
          <a:p>
            <a:r>
              <a:rPr lang="en-US" dirty="0" smtClean="0"/>
              <a:t>3 Types of LODs:</a:t>
            </a:r>
            <a:br>
              <a:rPr lang="en-US" dirty="0" smtClean="0"/>
            </a:br>
            <a:r>
              <a:rPr lang="en-US" sz="2400" dirty="0" smtClean="0"/>
              <a:t/>
            </a:r>
            <a:br>
              <a:rPr lang="en-US" sz="2400" dirty="0" smtClean="0"/>
            </a:br>
            <a:r>
              <a:rPr lang="en-US" dirty="0" smtClean="0">
                <a:solidFill>
                  <a:schemeClr val="accent5">
                    <a:lumMod val="75000"/>
                  </a:schemeClr>
                </a:solidFill>
              </a:rPr>
              <a:t>INCLUDE</a:t>
            </a:r>
            <a:br>
              <a:rPr lang="en-US" dirty="0" smtClean="0">
                <a:solidFill>
                  <a:schemeClr val="accent5">
                    <a:lumMod val="75000"/>
                  </a:schemeClr>
                </a:solidFill>
              </a:rPr>
            </a:br>
            <a:r>
              <a:rPr lang="en-US" sz="4000" dirty="0" smtClean="0">
                <a:solidFill>
                  <a:schemeClr val="accent5">
                    <a:lumMod val="75000"/>
                  </a:schemeClr>
                </a:solidFill>
              </a:rPr>
              <a:t>Less </a:t>
            </a:r>
            <a:r>
              <a:rPr lang="en-US" sz="4000" dirty="0">
                <a:solidFill>
                  <a:schemeClr val="accent5">
                    <a:lumMod val="75000"/>
                  </a:schemeClr>
                </a:solidFill>
              </a:rPr>
              <a:t>aggregated than view</a:t>
            </a:r>
            <a:r>
              <a:rPr lang="en-US" dirty="0"/>
              <a:t/>
            </a:r>
            <a:br>
              <a:rPr lang="en-US" dirty="0"/>
            </a:br>
            <a:r>
              <a:rPr lang="en-US" sz="2400" dirty="0" smtClean="0"/>
              <a:t/>
            </a:r>
            <a:br>
              <a:rPr lang="en-US" sz="2400" dirty="0" smtClean="0"/>
            </a:br>
            <a:r>
              <a:rPr lang="en-US" dirty="0" smtClean="0"/>
              <a:t>EXCLUDE</a:t>
            </a:r>
            <a:br>
              <a:rPr lang="en-US" dirty="0" smtClean="0"/>
            </a:br>
            <a:r>
              <a:rPr lang="en-US" sz="4000" dirty="0" smtClean="0"/>
              <a:t>More </a:t>
            </a:r>
            <a:r>
              <a:rPr lang="en-US" sz="4000" dirty="0"/>
              <a:t>aggregated than view</a:t>
            </a:r>
            <a:r>
              <a:rPr lang="en-US" dirty="0"/>
              <a:t/>
            </a:r>
            <a:br>
              <a:rPr lang="en-US" dirty="0"/>
            </a:br>
            <a:r>
              <a:rPr lang="en-US" sz="2400" dirty="0" smtClean="0"/>
              <a:t/>
            </a:r>
            <a:br>
              <a:rPr lang="en-US" sz="2400" dirty="0" smtClean="0"/>
            </a:br>
            <a:r>
              <a:rPr lang="en-US" dirty="0" smtClean="0">
                <a:solidFill>
                  <a:schemeClr val="accent5">
                    <a:lumMod val="75000"/>
                  </a:schemeClr>
                </a:solidFill>
              </a:rPr>
              <a:t>FIXED</a:t>
            </a:r>
            <a:br>
              <a:rPr lang="en-US" dirty="0" smtClean="0">
                <a:solidFill>
                  <a:schemeClr val="accent5">
                    <a:lumMod val="75000"/>
                  </a:schemeClr>
                </a:solidFill>
              </a:rPr>
            </a:br>
            <a:r>
              <a:rPr lang="en-US" sz="4000" dirty="0" smtClean="0">
                <a:solidFill>
                  <a:schemeClr val="accent5">
                    <a:lumMod val="75000"/>
                  </a:schemeClr>
                </a:solidFill>
              </a:rPr>
              <a:t>Specify </a:t>
            </a:r>
            <a:r>
              <a:rPr lang="en-US" sz="4000" dirty="0">
                <a:solidFill>
                  <a:schemeClr val="accent5">
                    <a:lumMod val="75000"/>
                  </a:schemeClr>
                </a:solidFill>
              </a:rPr>
              <a:t>the </a:t>
            </a:r>
            <a:r>
              <a:rPr lang="en-US" sz="4000" dirty="0" smtClean="0">
                <a:solidFill>
                  <a:schemeClr val="accent5">
                    <a:lumMod val="75000"/>
                  </a:schemeClr>
                </a:solidFill>
              </a:rPr>
              <a:t>aggregation </a:t>
            </a:r>
            <a:r>
              <a:rPr lang="en-US" sz="4000" dirty="0">
                <a:solidFill>
                  <a:schemeClr val="accent5">
                    <a:lumMod val="75000"/>
                  </a:schemeClr>
                </a:solidFill>
              </a:rPr>
              <a:t>independently</a:t>
            </a:r>
          </a:p>
        </p:txBody>
      </p:sp>
    </p:spTree>
    <p:extLst>
      <p:ext uri="{BB962C8B-B14F-4D97-AF65-F5344CB8AC3E}">
        <p14:creationId xmlns:p14="http://schemas.microsoft.com/office/powerpoint/2010/main" val="333470228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894" y="965443"/>
            <a:ext cx="11836008" cy="1079598"/>
          </a:xfrm>
        </p:spPr>
        <p:txBody>
          <a:bodyPr/>
          <a:lstStyle/>
          <a:p>
            <a:pPr algn="l"/>
            <a:r>
              <a:rPr lang="en-US" sz="4800" dirty="0"/>
              <a:t>For each month, we want to see the total Sales, as well as the total sales by Region. To do this: </a:t>
            </a:r>
            <a:r>
              <a:rPr lang="en-US" sz="4800" dirty="0" smtClean="0"/>
              <a:t/>
            </a:r>
            <a:br>
              <a:rPr lang="en-US" sz="4800" dirty="0" smtClean="0"/>
            </a:br>
            <a:r>
              <a:rPr lang="en-US" sz="4400" dirty="0"/>
              <a:t/>
            </a:r>
            <a:br>
              <a:rPr lang="en-US" sz="4400" dirty="0"/>
            </a:br>
            <a:r>
              <a:rPr lang="en-US" sz="4400" dirty="0" smtClean="0"/>
              <a:t>1</a:t>
            </a:r>
            <a:r>
              <a:rPr lang="en-US" sz="4400" dirty="0"/>
              <a:t>. We need to exclude Region from our calculation of the monthly Total Sales </a:t>
            </a:r>
            <a:r>
              <a:rPr lang="en-US" sz="4400" dirty="0" smtClean="0"/>
              <a:t/>
            </a:r>
            <a:br>
              <a:rPr lang="en-US" sz="4400" dirty="0" smtClean="0"/>
            </a:br>
            <a:r>
              <a:rPr lang="en-US" sz="4400" dirty="0"/>
              <a:t/>
            </a:r>
            <a:br>
              <a:rPr lang="en-US" sz="4400" dirty="0"/>
            </a:br>
            <a:r>
              <a:rPr lang="en-US" sz="4400" dirty="0" smtClean="0"/>
              <a:t>2</a:t>
            </a:r>
            <a:r>
              <a:rPr lang="en-US" sz="4400" dirty="0"/>
              <a:t>. And then include Region when calculating the regional Sales breakdowns. </a:t>
            </a:r>
            <a:endParaRPr lang="en-US" sz="3600" dirty="0"/>
          </a:p>
        </p:txBody>
      </p:sp>
    </p:spTree>
    <p:extLst>
      <p:ext uri="{BB962C8B-B14F-4D97-AF65-F5344CB8AC3E}">
        <p14:creationId xmlns:p14="http://schemas.microsoft.com/office/powerpoint/2010/main" val="6251999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3570215" y="3418051"/>
            <a:ext cx="10696438" cy="4065100"/>
          </a:xfrm>
          <a:prstGeom prst="rect">
            <a:avLst/>
          </a:prstGeom>
        </p:spPr>
      </p:pic>
      <p:pic>
        <p:nvPicPr>
          <p:cNvPr id="5" name="Picture 4"/>
          <p:cNvPicPr>
            <a:picLocks noChangeAspect="1"/>
          </p:cNvPicPr>
          <p:nvPr/>
        </p:nvPicPr>
        <p:blipFill>
          <a:blip r:embed="rId4"/>
          <a:stretch>
            <a:fillRect/>
          </a:stretch>
        </p:blipFill>
        <p:spPr>
          <a:xfrm>
            <a:off x="366531" y="584074"/>
            <a:ext cx="6605743" cy="2452765"/>
          </a:xfrm>
          <a:prstGeom prst="rect">
            <a:avLst/>
          </a:prstGeom>
        </p:spPr>
      </p:pic>
    </p:spTree>
    <p:extLst>
      <p:ext uri="{BB962C8B-B14F-4D97-AF65-F5344CB8AC3E}">
        <p14:creationId xmlns:p14="http://schemas.microsoft.com/office/powerpoint/2010/main" val="100925036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959" y="834814"/>
            <a:ext cx="11836008" cy="1079598"/>
          </a:xfrm>
        </p:spPr>
        <p:txBody>
          <a:bodyPr/>
          <a:lstStyle/>
          <a:p>
            <a:r>
              <a:rPr lang="en-US" dirty="0" smtClean="0"/>
              <a:t>3 Types of LODs:</a:t>
            </a:r>
            <a:br>
              <a:rPr lang="en-US" dirty="0" smtClean="0"/>
            </a:br>
            <a:r>
              <a:rPr lang="en-US" sz="2400" dirty="0" smtClean="0"/>
              <a:t/>
            </a:r>
            <a:br>
              <a:rPr lang="en-US" sz="2400" dirty="0" smtClean="0"/>
            </a:br>
            <a:r>
              <a:rPr lang="en-US" dirty="0" smtClean="0">
                <a:solidFill>
                  <a:schemeClr val="accent5">
                    <a:lumMod val="75000"/>
                  </a:schemeClr>
                </a:solidFill>
              </a:rPr>
              <a:t>INCLUDE</a:t>
            </a:r>
            <a:br>
              <a:rPr lang="en-US" dirty="0" smtClean="0">
                <a:solidFill>
                  <a:schemeClr val="accent5">
                    <a:lumMod val="75000"/>
                  </a:schemeClr>
                </a:solidFill>
              </a:rPr>
            </a:br>
            <a:r>
              <a:rPr lang="en-US" sz="4000" dirty="0" smtClean="0">
                <a:solidFill>
                  <a:schemeClr val="accent5">
                    <a:lumMod val="75000"/>
                  </a:schemeClr>
                </a:solidFill>
              </a:rPr>
              <a:t>Less </a:t>
            </a:r>
            <a:r>
              <a:rPr lang="en-US" sz="4000" dirty="0">
                <a:solidFill>
                  <a:schemeClr val="accent5">
                    <a:lumMod val="75000"/>
                  </a:schemeClr>
                </a:solidFill>
              </a:rPr>
              <a:t>aggregated than view</a:t>
            </a:r>
            <a:r>
              <a:rPr lang="en-US" dirty="0">
                <a:solidFill>
                  <a:schemeClr val="accent5">
                    <a:lumMod val="75000"/>
                  </a:schemeClr>
                </a:solidFill>
              </a:rPr>
              <a:t/>
            </a:r>
            <a:br>
              <a:rPr lang="en-US" dirty="0">
                <a:solidFill>
                  <a:schemeClr val="accent5">
                    <a:lumMod val="75000"/>
                  </a:schemeClr>
                </a:solidFill>
              </a:rPr>
            </a:br>
            <a:r>
              <a:rPr lang="en-US" sz="2400" dirty="0" smtClean="0">
                <a:solidFill>
                  <a:schemeClr val="accent5">
                    <a:lumMod val="75000"/>
                  </a:schemeClr>
                </a:solidFill>
              </a:rPr>
              <a:t/>
            </a:r>
            <a:br>
              <a:rPr lang="en-US" sz="2400" dirty="0" smtClean="0">
                <a:solidFill>
                  <a:schemeClr val="accent5">
                    <a:lumMod val="75000"/>
                  </a:schemeClr>
                </a:solidFill>
              </a:rPr>
            </a:br>
            <a:r>
              <a:rPr lang="en-US" dirty="0" smtClean="0">
                <a:solidFill>
                  <a:schemeClr val="accent5">
                    <a:lumMod val="75000"/>
                  </a:schemeClr>
                </a:solidFill>
              </a:rPr>
              <a:t>EXCLUDE</a:t>
            </a:r>
            <a:br>
              <a:rPr lang="en-US" dirty="0" smtClean="0">
                <a:solidFill>
                  <a:schemeClr val="accent5">
                    <a:lumMod val="75000"/>
                  </a:schemeClr>
                </a:solidFill>
              </a:rPr>
            </a:br>
            <a:r>
              <a:rPr lang="en-US" sz="4000" dirty="0" smtClean="0">
                <a:solidFill>
                  <a:schemeClr val="accent5">
                    <a:lumMod val="75000"/>
                  </a:schemeClr>
                </a:solidFill>
              </a:rPr>
              <a:t>More </a:t>
            </a:r>
            <a:r>
              <a:rPr lang="en-US" sz="4000" dirty="0">
                <a:solidFill>
                  <a:schemeClr val="accent5">
                    <a:lumMod val="75000"/>
                  </a:schemeClr>
                </a:solidFill>
              </a:rPr>
              <a:t>aggregated than view</a:t>
            </a:r>
            <a:r>
              <a:rPr lang="en-US" dirty="0"/>
              <a:t/>
            </a:r>
            <a:br>
              <a:rPr lang="en-US" dirty="0"/>
            </a:br>
            <a:r>
              <a:rPr lang="en-US" sz="2400" dirty="0" smtClean="0"/>
              <a:t/>
            </a:r>
            <a:br>
              <a:rPr lang="en-US" sz="2400" dirty="0" smtClean="0"/>
            </a:br>
            <a:r>
              <a:rPr lang="en-US" dirty="0" smtClean="0"/>
              <a:t>FIXED</a:t>
            </a:r>
            <a:br>
              <a:rPr lang="en-US" dirty="0" smtClean="0"/>
            </a:br>
            <a:r>
              <a:rPr lang="en-US" sz="4000" dirty="0" smtClean="0"/>
              <a:t>Specify </a:t>
            </a:r>
            <a:r>
              <a:rPr lang="en-US" sz="4000" dirty="0"/>
              <a:t>the </a:t>
            </a:r>
            <a:r>
              <a:rPr lang="en-US" sz="4000" dirty="0" smtClean="0"/>
              <a:t>aggregation </a:t>
            </a:r>
            <a:r>
              <a:rPr lang="en-US" sz="4000" dirty="0"/>
              <a:t>independently</a:t>
            </a:r>
          </a:p>
        </p:txBody>
      </p:sp>
    </p:spTree>
    <p:extLst>
      <p:ext uri="{BB962C8B-B14F-4D97-AF65-F5344CB8AC3E}">
        <p14:creationId xmlns:p14="http://schemas.microsoft.com/office/powerpoint/2010/main" val="258236952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633478" y="579794"/>
            <a:ext cx="6782660" cy="1688388"/>
          </a:xfrm>
          <a:prstGeom prst="rect">
            <a:avLst/>
          </a:prstGeom>
        </p:spPr>
      </p:pic>
      <p:pic>
        <p:nvPicPr>
          <p:cNvPr id="5" name="Picture 4"/>
          <p:cNvPicPr>
            <a:picLocks noChangeAspect="1"/>
          </p:cNvPicPr>
          <p:nvPr/>
        </p:nvPicPr>
        <p:blipFill>
          <a:blip r:embed="rId4"/>
          <a:stretch>
            <a:fillRect/>
          </a:stretch>
        </p:blipFill>
        <p:spPr>
          <a:xfrm>
            <a:off x="5558638" y="2724029"/>
            <a:ext cx="6627142" cy="5247087"/>
          </a:xfrm>
          <a:prstGeom prst="rect">
            <a:avLst/>
          </a:prstGeom>
        </p:spPr>
      </p:pic>
    </p:spTree>
    <p:extLst>
      <p:ext uri="{BB962C8B-B14F-4D97-AF65-F5344CB8AC3E}">
        <p14:creationId xmlns:p14="http://schemas.microsoft.com/office/powerpoint/2010/main" val="373932821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3244256" y="594084"/>
            <a:ext cx="9221442" cy="7044706"/>
          </a:xfrm>
          <a:prstGeom prst="rect">
            <a:avLst/>
          </a:prstGeom>
        </p:spPr>
      </p:pic>
    </p:spTree>
    <p:extLst>
      <p:ext uri="{BB962C8B-B14F-4D97-AF65-F5344CB8AC3E}">
        <p14:creationId xmlns:p14="http://schemas.microsoft.com/office/powerpoint/2010/main" val="155245222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994039" y="1237522"/>
            <a:ext cx="9489887" cy="5779097"/>
          </a:xfrm>
          <a:prstGeom prst="rect">
            <a:avLst/>
          </a:prstGeom>
        </p:spPr>
      </p:pic>
    </p:spTree>
    <p:extLst>
      <p:ext uri="{BB962C8B-B14F-4D97-AF65-F5344CB8AC3E}">
        <p14:creationId xmlns:p14="http://schemas.microsoft.com/office/powerpoint/2010/main" val="267061759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482" y="2575249"/>
            <a:ext cx="12600114" cy="1541188"/>
          </a:xfrm>
        </p:spPr>
        <p:txBody>
          <a:bodyPr/>
          <a:lstStyle/>
          <a:p>
            <a:r>
              <a:rPr lang="en-US" dirty="0" smtClean="0"/>
              <a:t>The </a:t>
            </a:r>
            <a:r>
              <a:rPr lang="en-US" sz="9600" dirty="0" smtClean="0"/>
              <a:t>results</a:t>
            </a:r>
            <a:r>
              <a:rPr lang="en-US" dirty="0" smtClean="0"/>
              <a:t> of an LOD can be used as a DIMENSION or a MEASURE.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2364830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588" y="778828"/>
            <a:ext cx="11836008" cy="1079598"/>
          </a:xfrm>
        </p:spPr>
        <p:txBody>
          <a:bodyPr/>
          <a:lstStyle/>
          <a:p>
            <a:r>
              <a:rPr lang="en-US" dirty="0" err="1" smtClean="0"/>
              <a:t>Viz</a:t>
            </a:r>
            <a:r>
              <a:rPr lang="en-US" dirty="0" smtClean="0"/>
              <a:t> in View</a:t>
            </a:r>
            <a:endParaRPr lang="en-US" dirty="0"/>
          </a:p>
        </p:txBody>
      </p:sp>
      <p:sp>
        <p:nvSpPr>
          <p:cNvPr id="3" name="Text Placeholder 2"/>
          <p:cNvSpPr>
            <a:spLocks noGrp="1"/>
          </p:cNvSpPr>
          <p:nvPr>
            <p:ph type="body" sz="quarter" idx="10"/>
          </p:nvPr>
        </p:nvSpPr>
        <p:spPr/>
        <p:txBody>
          <a:bodyPr/>
          <a:lstStyle/>
          <a:p>
            <a:endParaRPr lang="en-US"/>
          </a:p>
        </p:txBody>
      </p:sp>
      <p:pic>
        <p:nvPicPr>
          <p:cNvPr id="2050" name="Picture 2" descr="https://alanattableau.files.wordpress.com/2015/01/012115_2344_understandi1.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547" y="2209347"/>
            <a:ext cx="60960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9717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of Detail</a:t>
            </a:r>
            <a:br>
              <a:rPr lang="en-US" dirty="0" smtClean="0"/>
            </a:br>
            <a:r>
              <a:rPr lang="en-US" dirty="0" smtClean="0"/>
              <a:t>= </a:t>
            </a:r>
            <a:br>
              <a:rPr lang="en-US" dirty="0" smtClean="0"/>
            </a:br>
            <a:r>
              <a:rPr lang="en-US" dirty="0" smtClean="0"/>
              <a:t>LODs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336773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alanattableau.files.wordpress.com/2015/01/012115_2344_understandi2.png?w=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547" y="2209346"/>
            <a:ext cx="6096000" cy="46577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398588" y="778828"/>
            <a:ext cx="11836008" cy="1079598"/>
          </a:xfrm>
        </p:spPr>
        <p:txBody>
          <a:bodyPr/>
          <a:lstStyle/>
          <a:p>
            <a:r>
              <a:rPr lang="en-US" dirty="0" smtClean="0"/>
              <a:t>INCLUDE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2366484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alanattableau.files.wordpress.com/2015/01/012115_2344_understandi3.png?w=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547" y="2209346"/>
            <a:ext cx="6096000" cy="46672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398588" y="778828"/>
            <a:ext cx="11836008" cy="1079598"/>
          </a:xfrm>
        </p:spPr>
        <p:txBody>
          <a:bodyPr/>
          <a:lstStyle/>
          <a:p>
            <a:r>
              <a:rPr lang="en-US" dirty="0" smtClean="0"/>
              <a:t>EXCLUDE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350941"/>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alanattableau.files.wordpress.com/2015/01/012115_2344_understandi4.png?w=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547" y="2209345"/>
            <a:ext cx="6096000" cy="46672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398588" y="778828"/>
            <a:ext cx="11836008" cy="1079598"/>
          </a:xfrm>
        </p:spPr>
        <p:txBody>
          <a:bodyPr/>
          <a:lstStyle/>
          <a:p>
            <a:r>
              <a:rPr lang="en-US" dirty="0" smtClean="0"/>
              <a:t>FIXED</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3588866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15988" y="6530893"/>
            <a:ext cx="15272828" cy="667183"/>
          </a:xfrm>
        </p:spPr>
        <p:txBody>
          <a:bodyPr/>
          <a:lstStyle/>
          <a:p>
            <a:endParaRPr lang="en-US"/>
          </a:p>
        </p:txBody>
      </p:sp>
      <p:pic>
        <p:nvPicPr>
          <p:cNvPr id="4" name="Picture 3"/>
          <p:cNvPicPr>
            <a:picLocks noChangeAspect="1"/>
          </p:cNvPicPr>
          <p:nvPr/>
        </p:nvPicPr>
        <p:blipFill>
          <a:blip r:embed="rId2"/>
          <a:stretch>
            <a:fillRect/>
          </a:stretch>
        </p:blipFill>
        <p:spPr>
          <a:xfrm>
            <a:off x="1140723" y="1754155"/>
            <a:ext cx="12776370" cy="5185388"/>
          </a:xfrm>
          <a:prstGeom prst="rect">
            <a:avLst/>
          </a:prstGeom>
        </p:spPr>
      </p:pic>
    </p:spTree>
    <p:extLst>
      <p:ext uri="{BB962C8B-B14F-4D97-AF65-F5344CB8AC3E}">
        <p14:creationId xmlns:p14="http://schemas.microsoft.com/office/powerpoint/2010/main" val="4259147057"/>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ERRRR, UHHHH, WHAT?!</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41014917"/>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utterbeanskitchen.files.wordpress.com/2011/11/bread-and-but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960" y="933062"/>
            <a:ext cx="10387962" cy="6921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425960" y="1699839"/>
            <a:ext cx="11836008" cy="1079598"/>
          </a:xfrm>
        </p:spPr>
        <p:txBody>
          <a:bodyPr/>
          <a:lstStyle/>
          <a:p>
            <a:pPr algn="l">
              <a:lnSpc>
                <a:spcPct val="100000"/>
              </a:lnSpc>
            </a:pPr>
            <a:r>
              <a:rPr lang="en-US" sz="9600" dirty="0" smtClean="0">
                <a:ln w="3175">
                  <a:solidFill>
                    <a:schemeClr val="tx1"/>
                  </a:solidFill>
                </a:ln>
              </a:rPr>
              <a:t>FIXED  =</a:t>
            </a:r>
            <a:br>
              <a:rPr lang="en-US" sz="9600" dirty="0" smtClean="0">
                <a:ln w="3175">
                  <a:solidFill>
                    <a:schemeClr val="tx1"/>
                  </a:solidFill>
                </a:ln>
              </a:rPr>
            </a:br>
            <a:r>
              <a:rPr lang="en-US" sz="9600" dirty="0">
                <a:ln w="3175">
                  <a:solidFill>
                    <a:schemeClr val="tx1"/>
                  </a:solidFill>
                </a:ln>
              </a:rPr>
              <a:t/>
            </a:r>
            <a:br>
              <a:rPr lang="en-US" sz="9600" dirty="0">
                <a:ln w="3175">
                  <a:solidFill>
                    <a:schemeClr val="tx1"/>
                  </a:solidFill>
                </a:ln>
              </a:rPr>
            </a:br>
            <a:r>
              <a:rPr lang="en-US" sz="9600" dirty="0" smtClean="0">
                <a:ln w="3175">
                  <a:solidFill>
                    <a:schemeClr val="tx1"/>
                  </a:solidFill>
                </a:ln>
              </a:rPr>
              <a:t/>
            </a:r>
            <a:br>
              <a:rPr lang="en-US" sz="9600" dirty="0" smtClean="0">
                <a:ln w="3175">
                  <a:solidFill>
                    <a:schemeClr val="tx1"/>
                  </a:solidFill>
                </a:ln>
              </a:rPr>
            </a:br>
            <a:r>
              <a:rPr lang="en-US" sz="6000" dirty="0" smtClean="0">
                <a:ln w="3175">
                  <a:solidFill>
                    <a:schemeClr val="tx1"/>
                  </a:solidFill>
                </a:ln>
              </a:rPr>
              <a:t>YOUR BREAD &amp; BUTTER</a:t>
            </a:r>
            <a:r>
              <a:rPr lang="en-US" sz="9600" dirty="0" smtClean="0">
                <a:ln w="3175">
                  <a:solidFill>
                    <a:schemeClr val="tx1"/>
                  </a:solidFill>
                </a:ln>
              </a:rPr>
              <a:t> </a:t>
            </a:r>
            <a:endParaRPr lang="en-US" sz="9600" dirty="0">
              <a:ln w="3175">
                <a:solidFill>
                  <a:schemeClr val="tx1"/>
                </a:solidFill>
              </a:ln>
            </a:endParaRPr>
          </a:p>
        </p:txBody>
      </p:sp>
    </p:spTree>
    <p:extLst>
      <p:ext uri="{BB962C8B-B14F-4D97-AF65-F5344CB8AC3E}">
        <p14:creationId xmlns:p14="http://schemas.microsoft.com/office/powerpoint/2010/main" val="52344954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rgbClr val="BFD4DD"/>
                </a:solidFill>
              </a:rPr>
              <a:t>Understanding LODs</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Exclude, Include</a:t>
            </a:r>
            <a:r>
              <a:rPr lang="en-US" sz="4400" dirty="0">
                <a:solidFill>
                  <a:schemeClr val="accent6">
                    <a:lumMod val="60000"/>
                    <a:lumOff val="40000"/>
                  </a:schemeClr>
                </a:solidFill>
              </a:rPr>
              <a:t>, Fixed</a:t>
            </a:r>
            <a:br>
              <a:rPr lang="en-US" sz="4400" dirty="0">
                <a:solidFill>
                  <a:schemeClr val="accent6">
                    <a:lumMod val="60000"/>
                    <a:lumOff val="40000"/>
                  </a:schemeClr>
                </a:solidFill>
              </a:rPr>
            </a:br>
            <a:r>
              <a:rPr lang="en-US" sz="4400" dirty="0" smtClean="0">
                <a:solidFill>
                  <a:schemeClr val="accent3"/>
                </a:solidFill>
              </a:rPr>
              <a:t>	Case Studies using LODs</a:t>
            </a:r>
            <a:r>
              <a:rPr lang="en-US" sz="4400" dirty="0">
                <a:solidFill>
                  <a:schemeClr val="accent3"/>
                </a:solidFill>
              </a:rPr>
              <a:t/>
            </a:r>
            <a:br>
              <a:rPr lang="en-US" sz="4400" dirty="0">
                <a:solidFill>
                  <a:schemeClr val="accent3"/>
                </a:solidFill>
              </a:rPr>
            </a:br>
            <a:r>
              <a:rPr lang="en-US" dirty="0" smtClean="0">
                <a:solidFill>
                  <a:srgbClr val="BFD4DD"/>
                </a:solidFill>
              </a:rPr>
              <a:t>Hands on Exercises</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8760053"/>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70784" y="496515"/>
            <a:ext cx="6127668" cy="2930176"/>
          </a:xfrm>
        </p:spPr>
        <p:txBody>
          <a:bodyPr/>
          <a:lstStyle/>
          <a:p>
            <a:r>
              <a:rPr lang="en-US" dirty="0" smtClean="0"/>
              <a:t>Always show the most recent date.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spTree>
    <p:extLst>
      <p:ext uri="{BB962C8B-B14F-4D97-AF65-F5344CB8AC3E}">
        <p14:creationId xmlns:p14="http://schemas.microsoft.com/office/powerpoint/2010/main" val="162191684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943" y="625690"/>
            <a:ext cx="8492514" cy="5822519"/>
          </a:xfrm>
          <a:prstGeom prst="rect">
            <a:avLst/>
          </a:prstGeom>
        </p:spPr>
      </p:pic>
    </p:spTree>
    <p:extLst>
      <p:ext uri="{BB962C8B-B14F-4D97-AF65-F5344CB8AC3E}">
        <p14:creationId xmlns:p14="http://schemas.microsoft.com/office/powerpoint/2010/main" val="109308668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sp>
        <p:nvSpPr>
          <p:cNvPr id="8" name="Rounded Rectangle 7"/>
          <p:cNvSpPr/>
          <p:nvPr/>
        </p:nvSpPr>
        <p:spPr>
          <a:xfrm>
            <a:off x="2743200" y="3635096"/>
            <a:ext cx="1633569" cy="485651"/>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221547020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60793" y="1380931"/>
            <a:ext cx="7165776" cy="5322558"/>
          </a:xfrm>
          <a:prstGeom prst="rect">
            <a:avLst/>
          </a:prstGeom>
        </p:spPr>
      </p:pic>
      <p:pic>
        <p:nvPicPr>
          <p:cNvPr id="5" name="Picture 4"/>
          <p:cNvPicPr>
            <a:picLocks noChangeAspect="1"/>
          </p:cNvPicPr>
          <p:nvPr/>
        </p:nvPicPr>
        <p:blipFill>
          <a:blip r:embed="rId4"/>
          <a:stretch>
            <a:fillRect/>
          </a:stretch>
        </p:blipFill>
        <p:spPr>
          <a:xfrm>
            <a:off x="7510166" y="1401642"/>
            <a:ext cx="7062225" cy="5301847"/>
          </a:xfrm>
          <a:prstGeom prst="rect">
            <a:avLst/>
          </a:prstGeom>
        </p:spPr>
      </p:pic>
    </p:spTree>
    <p:extLst>
      <p:ext uri="{BB962C8B-B14F-4D97-AF65-F5344CB8AC3E}">
        <p14:creationId xmlns:p14="http://schemas.microsoft.com/office/powerpoint/2010/main" val="425942057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sp>
        <p:nvSpPr>
          <p:cNvPr id="9" name="Text Placeholder 4"/>
          <p:cNvSpPr>
            <a:spLocks noGrp="1"/>
          </p:cNvSpPr>
          <p:nvPr>
            <p:ph type="body" sz="quarter" idx="10"/>
          </p:nvPr>
        </p:nvSpPr>
        <p:spPr>
          <a:xfrm>
            <a:off x="8305800" y="542588"/>
            <a:ext cx="6007359" cy="1071062"/>
          </a:xfrm>
        </p:spPr>
        <p:txBody>
          <a:bodyPr/>
          <a:lstStyle/>
          <a:p>
            <a:pPr>
              <a:spcBef>
                <a:spcPts val="2400"/>
              </a:spcBef>
            </a:pPr>
            <a:r>
              <a:rPr lang="en-US" sz="3200" b="1" dirty="0" smtClean="0">
                <a:solidFill>
                  <a:schemeClr val="tx2"/>
                </a:solidFill>
                <a:latin typeface="+mn-lt"/>
              </a:rPr>
              <a:t>Does the Order Date = Max Order Date?</a:t>
            </a:r>
            <a:endParaRPr lang="en-US" sz="3200" b="1" dirty="0" smtClean="0">
              <a:solidFill>
                <a:schemeClr val="accent1">
                  <a:lumMod val="60000"/>
                  <a:lumOff val="40000"/>
                </a:schemeClr>
              </a:solidFill>
              <a:latin typeface="+mn-lt"/>
            </a:endParaRPr>
          </a:p>
        </p:txBody>
      </p:sp>
    </p:spTree>
    <p:extLst>
      <p:ext uri="{BB962C8B-B14F-4D97-AF65-F5344CB8AC3E}">
        <p14:creationId xmlns:p14="http://schemas.microsoft.com/office/powerpoint/2010/main" val="351627801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sp>
        <p:nvSpPr>
          <p:cNvPr id="9" name="Text Placeholder 4"/>
          <p:cNvSpPr>
            <a:spLocks noGrp="1"/>
          </p:cNvSpPr>
          <p:nvPr>
            <p:ph type="body" sz="quarter" idx="10"/>
          </p:nvPr>
        </p:nvSpPr>
        <p:spPr>
          <a:xfrm>
            <a:off x="8305800" y="542588"/>
            <a:ext cx="6007359" cy="1071062"/>
          </a:xfrm>
        </p:spPr>
        <p:txBody>
          <a:bodyPr/>
          <a:lstStyle/>
          <a:p>
            <a:pPr>
              <a:spcBef>
                <a:spcPts val="2400"/>
              </a:spcBef>
            </a:pPr>
            <a:r>
              <a:rPr lang="en-US" sz="3200" b="1" dirty="0" smtClean="0">
                <a:solidFill>
                  <a:schemeClr val="tx2"/>
                </a:solidFill>
                <a:latin typeface="+mn-lt"/>
              </a:rPr>
              <a:t>Does the Order Date = Max Order Date?</a:t>
            </a:r>
            <a:endParaRPr lang="en-US" sz="3200" b="1" dirty="0" smtClean="0">
              <a:solidFill>
                <a:schemeClr val="accent1">
                  <a:lumMod val="60000"/>
                  <a:lumOff val="40000"/>
                </a:schemeClr>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9205" y="542588"/>
            <a:ext cx="6280548" cy="1286212"/>
          </a:xfrm>
          <a:prstGeom prst="rect">
            <a:avLst/>
          </a:prstGeom>
        </p:spPr>
      </p:pic>
    </p:spTree>
    <p:extLst>
      <p:ext uri="{BB962C8B-B14F-4D97-AF65-F5344CB8AC3E}">
        <p14:creationId xmlns:p14="http://schemas.microsoft.com/office/powerpoint/2010/main" val="371843186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9205" y="542588"/>
            <a:ext cx="6280548" cy="1286212"/>
          </a:xfrm>
          <a:prstGeom prst="rect">
            <a:avLst/>
          </a:prstGeom>
        </p:spPr>
      </p:pic>
      <p:cxnSp>
        <p:nvCxnSpPr>
          <p:cNvPr id="4" name="Straight Connector 3"/>
          <p:cNvCxnSpPr/>
          <p:nvPr/>
        </p:nvCxnSpPr>
        <p:spPr>
          <a:xfrm flipV="1">
            <a:off x="8169205" y="1418253"/>
            <a:ext cx="6280548" cy="37322"/>
          </a:xfrm>
          <a:prstGeom prst="line">
            <a:avLst/>
          </a:prstGeom>
          <a:ln w="539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9882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sp>
        <p:nvSpPr>
          <p:cNvPr id="5" name="Rounded Rectangle 4"/>
          <p:cNvSpPr/>
          <p:nvPr/>
        </p:nvSpPr>
        <p:spPr>
          <a:xfrm>
            <a:off x="2252051" y="493622"/>
            <a:ext cx="2153696" cy="7445692"/>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4" name="Elbow Connector 3"/>
          <p:cNvCxnSpPr/>
          <p:nvPr/>
        </p:nvCxnSpPr>
        <p:spPr>
          <a:xfrm flipV="1">
            <a:off x="4405747" y="690465"/>
            <a:ext cx="6100522" cy="223570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5047" y="117426"/>
            <a:ext cx="2083714" cy="871619"/>
          </a:xfrm>
          <a:prstGeom prst="rect">
            <a:avLst/>
          </a:prstGeom>
        </p:spPr>
      </p:pic>
    </p:spTree>
    <p:extLst>
      <p:ext uri="{BB962C8B-B14F-4D97-AF65-F5344CB8AC3E}">
        <p14:creationId xmlns:p14="http://schemas.microsoft.com/office/powerpoint/2010/main" val="1127570485"/>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5047" y="117426"/>
            <a:ext cx="2083714" cy="871619"/>
          </a:xfrm>
          <a:prstGeom prst="rect">
            <a:avLst/>
          </a:prstGeom>
        </p:spPr>
      </p:pic>
      <p:cxnSp>
        <p:nvCxnSpPr>
          <p:cNvPr id="7" name="Elbow Connector 6"/>
          <p:cNvCxnSpPr/>
          <p:nvPr/>
        </p:nvCxnSpPr>
        <p:spPr>
          <a:xfrm rot="10800000" flipV="1">
            <a:off x="8341569" y="690464"/>
            <a:ext cx="2343478" cy="156754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67994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5047" y="117426"/>
            <a:ext cx="2083714" cy="87161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2632" y="158171"/>
            <a:ext cx="1961143" cy="7926286"/>
          </a:xfrm>
          <a:prstGeom prst="rect">
            <a:avLst/>
          </a:prstGeom>
        </p:spPr>
      </p:pic>
    </p:spTree>
    <p:extLst>
      <p:ext uri="{BB962C8B-B14F-4D97-AF65-F5344CB8AC3E}">
        <p14:creationId xmlns:p14="http://schemas.microsoft.com/office/powerpoint/2010/main" val="3883559240"/>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5047" y="117426"/>
            <a:ext cx="2083714" cy="87161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2632" y="158171"/>
            <a:ext cx="1961143" cy="792628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8298" y="1287625"/>
            <a:ext cx="3980523" cy="821094"/>
          </a:xfrm>
          <a:prstGeom prst="rect">
            <a:avLst/>
          </a:prstGeom>
        </p:spPr>
      </p:pic>
    </p:spTree>
    <p:extLst>
      <p:ext uri="{BB962C8B-B14F-4D97-AF65-F5344CB8AC3E}">
        <p14:creationId xmlns:p14="http://schemas.microsoft.com/office/powerpoint/2010/main" val="1233776952"/>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5047" y="117426"/>
            <a:ext cx="2083714" cy="871619"/>
          </a:xfrm>
          <a:prstGeom prst="rect">
            <a:avLst/>
          </a:prstGeom>
        </p:spPr>
      </p:pic>
    </p:spTree>
    <p:extLst>
      <p:ext uri="{BB962C8B-B14F-4D97-AF65-F5344CB8AC3E}">
        <p14:creationId xmlns:p14="http://schemas.microsoft.com/office/powerpoint/2010/main" val="3933896819"/>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5047" y="117426"/>
            <a:ext cx="2083714" cy="87161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3344" y="1862578"/>
            <a:ext cx="3933333" cy="809524"/>
          </a:xfrm>
          <a:prstGeom prst="rect">
            <a:avLst/>
          </a:prstGeom>
        </p:spPr>
      </p:pic>
    </p:spTree>
    <p:extLst>
      <p:ext uri="{BB962C8B-B14F-4D97-AF65-F5344CB8AC3E}">
        <p14:creationId xmlns:p14="http://schemas.microsoft.com/office/powerpoint/2010/main" val="3655330727"/>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7"/>
            <a:ext cx="8092632" cy="79698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5047" y="117426"/>
            <a:ext cx="2083714" cy="87161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3344" y="1862578"/>
            <a:ext cx="3933333" cy="80952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47389" y="2331720"/>
            <a:ext cx="1942857" cy="390476"/>
          </a:xfrm>
          <a:prstGeom prst="rect">
            <a:avLst/>
          </a:prstGeom>
        </p:spPr>
      </p:pic>
    </p:spTree>
    <p:extLst>
      <p:ext uri="{BB962C8B-B14F-4D97-AF65-F5344CB8AC3E}">
        <p14:creationId xmlns:p14="http://schemas.microsoft.com/office/powerpoint/2010/main" val="138070059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1398588" y="275894"/>
            <a:ext cx="11440334" cy="7756157"/>
          </a:xfrm>
          <a:prstGeom prst="rect">
            <a:avLst/>
          </a:prstGeom>
        </p:spPr>
      </p:pic>
    </p:spTree>
    <p:extLst>
      <p:ext uri="{BB962C8B-B14F-4D97-AF65-F5344CB8AC3E}">
        <p14:creationId xmlns:p14="http://schemas.microsoft.com/office/powerpoint/2010/main" val="353333584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56559653"/>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899564" y="496515"/>
            <a:ext cx="7598888" cy="2930176"/>
          </a:xfrm>
        </p:spPr>
        <p:txBody>
          <a:bodyPr/>
          <a:lstStyle/>
          <a:p>
            <a:r>
              <a:rPr lang="en-US" u="sng" dirty="0" smtClean="0"/>
              <a:t>Filter to an individual</a:t>
            </a:r>
            <a:r>
              <a:rPr lang="en-US" dirty="0" smtClean="0"/>
              <a:t> customer and compare their average to the </a:t>
            </a:r>
            <a:r>
              <a:rPr lang="en-US" u="sng" dirty="0" smtClean="0"/>
              <a:t>overall average</a:t>
            </a:r>
            <a:endParaRPr lang="en-US" u="sn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7" y="136551"/>
            <a:ext cx="6385703" cy="7962419"/>
          </a:xfrm>
          <a:prstGeom prst="rect">
            <a:avLst/>
          </a:prstGeom>
        </p:spPr>
      </p:pic>
    </p:spTree>
    <p:extLst>
      <p:ext uri="{BB962C8B-B14F-4D97-AF65-F5344CB8AC3E}">
        <p14:creationId xmlns:p14="http://schemas.microsoft.com/office/powerpoint/2010/main" val="3143114953"/>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7" y="136551"/>
            <a:ext cx="6385703" cy="796241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896" y="432330"/>
            <a:ext cx="5590345" cy="1491806"/>
          </a:xfrm>
          <a:prstGeom prst="rect">
            <a:avLst/>
          </a:prstGeom>
        </p:spPr>
      </p:pic>
    </p:spTree>
    <p:extLst>
      <p:ext uri="{BB962C8B-B14F-4D97-AF65-F5344CB8AC3E}">
        <p14:creationId xmlns:p14="http://schemas.microsoft.com/office/powerpoint/2010/main" val="1264657567"/>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7" y="136551"/>
            <a:ext cx="6385703" cy="796241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896" y="432330"/>
            <a:ext cx="5590345" cy="1491806"/>
          </a:xfrm>
          <a:prstGeom prst="rect">
            <a:avLst/>
          </a:prstGeom>
        </p:spPr>
      </p:pic>
      <p:sp>
        <p:nvSpPr>
          <p:cNvPr id="5" name="Rounded Rectangle 4"/>
          <p:cNvSpPr/>
          <p:nvPr/>
        </p:nvSpPr>
        <p:spPr>
          <a:xfrm>
            <a:off x="4631376" y="432330"/>
            <a:ext cx="1863073" cy="7666640"/>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6" name="Straight Arrow Connector 5"/>
          <p:cNvCxnSpPr/>
          <p:nvPr/>
        </p:nvCxnSpPr>
        <p:spPr>
          <a:xfrm>
            <a:off x="6494449" y="3842297"/>
            <a:ext cx="1691608" cy="39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5810" y="3329126"/>
            <a:ext cx="1336330" cy="816080"/>
          </a:xfrm>
          <a:prstGeom prst="rect">
            <a:avLst/>
          </a:prstGeom>
        </p:spPr>
      </p:pic>
    </p:spTree>
    <p:extLst>
      <p:ext uri="{BB962C8B-B14F-4D97-AF65-F5344CB8AC3E}">
        <p14:creationId xmlns:p14="http://schemas.microsoft.com/office/powerpoint/2010/main" val="2509417570"/>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7" y="136551"/>
            <a:ext cx="6385703" cy="796241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896" y="432330"/>
            <a:ext cx="5590345" cy="1491806"/>
          </a:xfrm>
          <a:prstGeom prst="rect">
            <a:avLst/>
          </a:prstGeom>
        </p:spPr>
      </p:pic>
      <p:sp>
        <p:nvSpPr>
          <p:cNvPr id="2" name="TextBox 1"/>
          <p:cNvSpPr txBox="1"/>
          <p:nvPr/>
        </p:nvSpPr>
        <p:spPr>
          <a:xfrm>
            <a:off x="0" y="1538515"/>
            <a:ext cx="6618514" cy="6560456"/>
          </a:xfrm>
          <a:prstGeom prst="rect">
            <a:avLst/>
          </a:prstGeom>
          <a:solidFill>
            <a:schemeClr val="bg1"/>
          </a:solidFill>
        </p:spPr>
        <p:txBody>
          <a:bodyPr wrap="square" lIns="182880" tIns="146304" rIns="182880" bIns="146304" rtlCol="0">
            <a:spAutoFit/>
          </a:bodyPr>
          <a:lstStyle/>
          <a:p>
            <a:pPr>
              <a:lnSpc>
                <a:spcPct val="90000"/>
              </a:lnSpc>
              <a:spcAft>
                <a:spcPts val="1800"/>
              </a:spcAft>
            </a:pPr>
            <a:endParaRPr lang="en-US" sz="32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81861636"/>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7" y="136551"/>
            <a:ext cx="6385703" cy="796241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896" y="432330"/>
            <a:ext cx="5590345" cy="1491806"/>
          </a:xfrm>
          <a:prstGeom prst="rect">
            <a:avLst/>
          </a:prstGeom>
        </p:spPr>
      </p:pic>
      <p:sp>
        <p:nvSpPr>
          <p:cNvPr id="2" name="TextBox 1"/>
          <p:cNvSpPr txBox="1"/>
          <p:nvPr/>
        </p:nvSpPr>
        <p:spPr>
          <a:xfrm>
            <a:off x="0" y="1538515"/>
            <a:ext cx="6618514" cy="6560456"/>
          </a:xfrm>
          <a:prstGeom prst="rect">
            <a:avLst/>
          </a:prstGeom>
          <a:solidFill>
            <a:schemeClr val="bg1"/>
          </a:solidFill>
        </p:spPr>
        <p:txBody>
          <a:bodyPr wrap="square" lIns="182880" tIns="146304" rIns="182880" bIns="146304" rtlCol="0">
            <a:spAutoFit/>
          </a:bodyPr>
          <a:lstStyle/>
          <a:p>
            <a:pPr>
              <a:lnSpc>
                <a:spcPct val="90000"/>
              </a:lnSpc>
              <a:spcAft>
                <a:spcPts val="1800"/>
              </a:spcAft>
            </a:pPr>
            <a:endParaRPr lang="en-US" sz="3200" dirty="0" smtClean="0">
              <a:gradFill>
                <a:gsLst>
                  <a:gs pos="2917">
                    <a:schemeClr val="tx1"/>
                  </a:gs>
                  <a:gs pos="30000">
                    <a:schemeClr val="tx1"/>
                  </a:gs>
                </a:gsLst>
                <a:lin ang="5400000" scaled="0"/>
              </a:gradFill>
            </a:endParaRPr>
          </a:p>
        </p:txBody>
      </p:sp>
      <p:sp>
        <p:nvSpPr>
          <p:cNvPr id="5" name="Rounded Rectangle 4"/>
          <p:cNvSpPr/>
          <p:nvPr/>
        </p:nvSpPr>
        <p:spPr>
          <a:xfrm>
            <a:off x="4631376" y="432330"/>
            <a:ext cx="1863073" cy="1106185"/>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3002911746"/>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7" y="136551"/>
            <a:ext cx="6385703" cy="796241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896" y="432330"/>
            <a:ext cx="5590345" cy="1491806"/>
          </a:xfrm>
          <a:prstGeom prst="rect">
            <a:avLst/>
          </a:prstGeom>
        </p:spPr>
      </p:pic>
      <p:sp>
        <p:nvSpPr>
          <p:cNvPr id="2" name="TextBox 1"/>
          <p:cNvSpPr txBox="1"/>
          <p:nvPr/>
        </p:nvSpPr>
        <p:spPr>
          <a:xfrm>
            <a:off x="0" y="1538515"/>
            <a:ext cx="6618514" cy="6560456"/>
          </a:xfrm>
          <a:prstGeom prst="rect">
            <a:avLst/>
          </a:prstGeom>
          <a:solidFill>
            <a:schemeClr val="bg1"/>
          </a:solidFill>
        </p:spPr>
        <p:txBody>
          <a:bodyPr wrap="square" lIns="182880" tIns="146304" rIns="182880" bIns="146304" rtlCol="0">
            <a:spAutoFit/>
          </a:bodyPr>
          <a:lstStyle/>
          <a:p>
            <a:pPr>
              <a:lnSpc>
                <a:spcPct val="90000"/>
              </a:lnSpc>
              <a:spcAft>
                <a:spcPts val="1800"/>
              </a:spcAft>
            </a:pPr>
            <a:endParaRPr lang="en-US" sz="3200" dirty="0" smtClean="0">
              <a:gradFill>
                <a:gsLst>
                  <a:gs pos="2917">
                    <a:schemeClr val="tx1"/>
                  </a:gs>
                  <a:gs pos="30000">
                    <a:schemeClr val="tx1"/>
                  </a:gs>
                </a:gsLst>
                <a:lin ang="5400000" scaled="0"/>
              </a:gradFill>
            </a:endParaRPr>
          </a:p>
        </p:txBody>
      </p:sp>
      <p:sp>
        <p:nvSpPr>
          <p:cNvPr id="5" name="Rounded Rectangle 4"/>
          <p:cNvSpPr/>
          <p:nvPr/>
        </p:nvSpPr>
        <p:spPr>
          <a:xfrm>
            <a:off x="4631376" y="432330"/>
            <a:ext cx="1863073" cy="1106185"/>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0055" y="2854429"/>
            <a:ext cx="1285714" cy="761905"/>
          </a:xfrm>
          <a:prstGeom prst="rect">
            <a:avLst/>
          </a:prstGeom>
        </p:spPr>
      </p:pic>
      <p:cxnSp>
        <p:nvCxnSpPr>
          <p:cNvPr id="7" name="Straight Arrow Connector 6"/>
          <p:cNvCxnSpPr>
            <a:stCxn id="5" idx="2"/>
          </p:cNvCxnSpPr>
          <p:nvPr/>
        </p:nvCxnSpPr>
        <p:spPr>
          <a:xfrm flipH="1">
            <a:off x="5562912" y="1538515"/>
            <a:ext cx="1" cy="12228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289635"/>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7" y="136551"/>
            <a:ext cx="6385703" cy="796241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56874" y="308474"/>
            <a:ext cx="1285048" cy="784762"/>
          </a:xfrm>
          <a:prstGeom prst="rect">
            <a:avLst/>
          </a:prstGeom>
        </p:spPr>
      </p:pic>
    </p:spTree>
    <p:extLst>
      <p:ext uri="{BB962C8B-B14F-4D97-AF65-F5344CB8AC3E}">
        <p14:creationId xmlns:p14="http://schemas.microsoft.com/office/powerpoint/2010/main" val="2978111258"/>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7" y="136551"/>
            <a:ext cx="6385703" cy="796241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56874" y="308474"/>
            <a:ext cx="1285048" cy="78476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924" y="2467028"/>
            <a:ext cx="4891950" cy="1219600"/>
          </a:xfrm>
          <a:prstGeom prst="rect">
            <a:avLst/>
          </a:prstGeom>
        </p:spPr>
      </p:pic>
      <p:sp>
        <p:nvSpPr>
          <p:cNvPr id="6" name="Rounded Rectangle 5"/>
          <p:cNvSpPr/>
          <p:nvPr/>
        </p:nvSpPr>
        <p:spPr>
          <a:xfrm>
            <a:off x="4631376" y="432330"/>
            <a:ext cx="1863073" cy="7666640"/>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2316603121"/>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7" y="136551"/>
            <a:ext cx="6385703" cy="796241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56874" y="308474"/>
            <a:ext cx="1285048" cy="78476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924" y="2467028"/>
            <a:ext cx="4891950" cy="1219600"/>
          </a:xfrm>
          <a:prstGeom prst="rect">
            <a:avLst/>
          </a:prstGeom>
        </p:spPr>
      </p:pic>
      <p:sp>
        <p:nvSpPr>
          <p:cNvPr id="4" name="TextBox 3"/>
          <p:cNvSpPr txBox="1"/>
          <p:nvPr/>
        </p:nvSpPr>
        <p:spPr>
          <a:xfrm>
            <a:off x="108747" y="1567543"/>
            <a:ext cx="6482058" cy="6662057"/>
          </a:xfrm>
          <a:prstGeom prst="rect">
            <a:avLst/>
          </a:prstGeom>
          <a:solidFill>
            <a:schemeClr val="bg1"/>
          </a:solidFill>
        </p:spPr>
        <p:txBody>
          <a:bodyPr wrap="square" lIns="182880" tIns="146304" rIns="182880" bIns="146304" rtlCol="0">
            <a:spAutoFit/>
          </a:bodyPr>
          <a:lstStyle/>
          <a:p>
            <a:pPr>
              <a:lnSpc>
                <a:spcPct val="90000"/>
              </a:lnSpc>
              <a:spcAft>
                <a:spcPts val="1800"/>
              </a:spcAft>
            </a:pPr>
            <a:endParaRPr lang="en-US" sz="3200" dirty="0" smtClean="0">
              <a:gradFill>
                <a:gsLst>
                  <a:gs pos="2917">
                    <a:schemeClr val="tx1"/>
                  </a:gs>
                  <a:gs pos="30000">
                    <a:schemeClr val="tx1"/>
                  </a:gs>
                </a:gsLst>
                <a:lin ang="5400000" scaled="0"/>
              </a:gradFill>
            </a:endParaRPr>
          </a:p>
        </p:txBody>
      </p:sp>
      <p:sp>
        <p:nvSpPr>
          <p:cNvPr id="6" name="Rounded Rectangle 5"/>
          <p:cNvSpPr/>
          <p:nvPr/>
        </p:nvSpPr>
        <p:spPr>
          <a:xfrm>
            <a:off x="4631376" y="432330"/>
            <a:ext cx="1863073" cy="7666640"/>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400963594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1817019" y="1957470"/>
            <a:ext cx="10999146" cy="3603575"/>
          </a:xfrm>
          <a:prstGeom prst="rect">
            <a:avLst/>
          </a:prstGeom>
        </p:spPr>
      </p:pic>
    </p:spTree>
    <p:extLst>
      <p:ext uri="{BB962C8B-B14F-4D97-AF65-F5344CB8AC3E}">
        <p14:creationId xmlns:p14="http://schemas.microsoft.com/office/powerpoint/2010/main" val="152223571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LOD</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10627243"/>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17523" y="429489"/>
            <a:ext cx="6105059" cy="5375565"/>
          </a:xfrm>
        </p:spPr>
        <p:txBody>
          <a:bodyPr/>
          <a:lstStyle/>
          <a:p>
            <a:r>
              <a:rPr lang="en-US" dirty="0" smtClean="0"/>
              <a:t>What is the </a:t>
            </a:r>
            <a:r>
              <a:rPr lang="en-US" u="sng" dirty="0" smtClean="0"/>
              <a:t>average</a:t>
            </a:r>
            <a:r>
              <a:rPr lang="en-US" dirty="0" smtClean="0"/>
              <a:t> of our customers largest orders?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97" y="181295"/>
            <a:ext cx="7888811" cy="6694290"/>
          </a:xfrm>
          <a:prstGeom prst="rect">
            <a:avLst/>
          </a:prstGeom>
        </p:spPr>
      </p:pic>
    </p:spTree>
    <p:extLst>
      <p:ext uri="{BB962C8B-B14F-4D97-AF65-F5344CB8AC3E}">
        <p14:creationId xmlns:p14="http://schemas.microsoft.com/office/powerpoint/2010/main" val="4137192667"/>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97" y="181295"/>
            <a:ext cx="7888811" cy="66942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8513" y="181295"/>
            <a:ext cx="5015428" cy="1883904"/>
          </a:xfrm>
          <a:prstGeom prst="rect">
            <a:avLst/>
          </a:prstGeom>
        </p:spPr>
      </p:pic>
      <p:sp>
        <p:nvSpPr>
          <p:cNvPr id="6" name="Rounded Rectangle 5"/>
          <p:cNvSpPr/>
          <p:nvPr/>
        </p:nvSpPr>
        <p:spPr>
          <a:xfrm>
            <a:off x="6193235" y="403583"/>
            <a:ext cx="1863073" cy="968017"/>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7" name="Straight Arrow Connector 6"/>
          <p:cNvCxnSpPr/>
          <p:nvPr/>
        </p:nvCxnSpPr>
        <p:spPr>
          <a:xfrm>
            <a:off x="8071338" y="615462"/>
            <a:ext cx="9871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172601"/>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97" y="181295"/>
            <a:ext cx="7888811" cy="66942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8513" y="181295"/>
            <a:ext cx="5015428" cy="1883904"/>
          </a:xfrm>
          <a:prstGeom prst="rect">
            <a:avLst/>
          </a:prstGeom>
        </p:spPr>
      </p:pic>
      <p:sp>
        <p:nvSpPr>
          <p:cNvPr id="6" name="Rounded Rectangle 5"/>
          <p:cNvSpPr/>
          <p:nvPr/>
        </p:nvSpPr>
        <p:spPr>
          <a:xfrm>
            <a:off x="6193235" y="403583"/>
            <a:ext cx="1863073" cy="968017"/>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7369" y="3528440"/>
            <a:ext cx="3106572" cy="985619"/>
          </a:xfrm>
          <a:prstGeom prst="rect">
            <a:avLst/>
          </a:prstGeom>
        </p:spPr>
      </p:pic>
      <p:cxnSp>
        <p:nvCxnSpPr>
          <p:cNvPr id="7" name="Straight Arrow Connector 6"/>
          <p:cNvCxnSpPr/>
          <p:nvPr/>
        </p:nvCxnSpPr>
        <p:spPr>
          <a:xfrm>
            <a:off x="8071338" y="615462"/>
            <a:ext cx="9871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2813542" y="429528"/>
            <a:ext cx="1260399" cy="590380"/>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9" name="Straight Arrow Connector 8"/>
          <p:cNvCxnSpPr/>
          <p:nvPr/>
        </p:nvCxnSpPr>
        <p:spPr>
          <a:xfrm flipH="1">
            <a:off x="13628077" y="1021458"/>
            <a:ext cx="3812" cy="25069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610049"/>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269" y="999911"/>
            <a:ext cx="11730547" cy="5165361"/>
          </a:xfrm>
          <a:prstGeom prst="rect">
            <a:avLst/>
          </a:prstGeom>
        </p:spPr>
      </p:pic>
    </p:spTree>
    <p:extLst>
      <p:ext uri="{BB962C8B-B14F-4D97-AF65-F5344CB8AC3E}">
        <p14:creationId xmlns:p14="http://schemas.microsoft.com/office/powerpoint/2010/main" val="3288893765"/>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97" y="181295"/>
            <a:ext cx="7888811" cy="66942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8513" y="181295"/>
            <a:ext cx="5015428" cy="1883904"/>
          </a:xfrm>
          <a:prstGeom prst="rect">
            <a:avLst/>
          </a:prstGeom>
        </p:spPr>
      </p:pic>
      <p:sp>
        <p:nvSpPr>
          <p:cNvPr id="6" name="Rounded Rectangle 5"/>
          <p:cNvSpPr/>
          <p:nvPr/>
        </p:nvSpPr>
        <p:spPr>
          <a:xfrm>
            <a:off x="6193235" y="403583"/>
            <a:ext cx="1863073" cy="968017"/>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7369" y="3528440"/>
            <a:ext cx="3106572" cy="985619"/>
          </a:xfrm>
          <a:prstGeom prst="rect">
            <a:avLst/>
          </a:prstGeom>
        </p:spPr>
      </p:pic>
      <p:cxnSp>
        <p:nvCxnSpPr>
          <p:cNvPr id="7" name="Straight Arrow Connector 6"/>
          <p:cNvCxnSpPr/>
          <p:nvPr/>
        </p:nvCxnSpPr>
        <p:spPr>
          <a:xfrm>
            <a:off x="8071338" y="615462"/>
            <a:ext cx="9871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2813542" y="429528"/>
            <a:ext cx="1260399" cy="590380"/>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9" name="Straight Arrow Connector 8"/>
          <p:cNvCxnSpPr/>
          <p:nvPr/>
        </p:nvCxnSpPr>
        <p:spPr>
          <a:xfrm flipH="1">
            <a:off x="13628077" y="1021458"/>
            <a:ext cx="3812" cy="25069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143851"/>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97" y="181295"/>
            <a:ext cx="7888811" cy="66942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8513" y="181295"/>
            <a:ext cx="5015428" cy="1883904"/>
          </a:xfrm>
          <a:prstGeom prst="rect">
            <a:avLst/>
          </a:prstGeom>
        </p:spPr>
      </p:pic>
      <p:sp>
        <p:nvSpPr>
          <p:cNvPr id="6" name="Rounded Rectangle 5"/>
          <p:cNvSpPr/>
          <p:nvPr/>
        </p:nvSpPr>
        <p:spPr>
          <a:xfrm>
            <a:off x="6193235" y="403583"/>
            <a:ext cx="1863073" cy="968017"/>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7369" y="3528440"/>
            <a:ext cx="3106572" cy="985619"/>
          </a:xfrm>
          <a:prstGeom prst="rect">
            <a:avLst/>
          </a:prstGeom>
        </p:spPr>
      </p:pic>
      <p:cxnSp>
        <p:nvCxnSpPr>
          <p:cNvPr id="7" name="Straight Arrow Connector 6"/>
          <p:cNvCxnSpPr/>
          <p:nvPr/>
        </p:nvCxnSpPr>
        <p:spPr>
          <a:xfrm>
            <a:off x="8071338" y="615462"/>
            <a:ext cx="9871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497" y="7265733"/>
            <a:ext cx="11522681" cy="522462"/>
          </a:xfrm>
          <a:prstGeom prst="rect">
            <a:avLst/>
          </a:prstGeom>
        </p:spPr>
      </p:pic>
      <p:sp>
        <p:nvSpPr>
          <p:cNvPr id="14" name="Rectangle 13"/>
          <p:cNvSpPr/>
          <p:nvPr/>
        </p:nvSpPr>
        <p:spPr bwMode="auto">
          <a:xfrm>
            <a:off x="11137575" y="6981840"/>
            <a:ext cx="857304" cy="1090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67497" y="6981840"/>
            <a:ext cx="4984795" cy="1090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2676918"/>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97" y="181295"/>
            <a:ext cx="7888811" cy="66942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8513" y="181295"/>
            <a:ext cx="5015428" cy="1883904"/>
          </a:xfrm>
          <a:prstGeom prst="rect">
            <a:avLst/>
          </a:prstGeom>
        </p:spPr>
      </p:pic>
      <p:sp>
        <p:nvSpPr>
          <p:cNvPr id="6" name="Rounded Rectangle 5"/>
          <p:cNvSpPr/>
          <p:nvPr/>
        </p:nvSpPr>
        <p:spPr>
          <a:xfrm>
            <a:off x="6193235" y="403583"/>
            <a:ext cx="1863073" cy="968017"/>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7369" y="3528440"/>
            <a:ext cx="3106572" cy="985619"/>
          </a:xfrm>
          <a:prstGeom prst="rect">
            <a:avLst/>
          </a:prstGeom>
        </p:spPr>
      </p:pic>
      <p:cxnSp>
        <p:nvCxnSpPr>
          <p:cNvPr id="7" name="Straight Arrow Connector 6"/>
          <p:cNvCxnSpPr/>
          <p:nvPr/>
        </p:nvCxnSpPr>
        <p:spPr>
          <a:xfrm>
            <a:off x="8071338" y="615462"/>
            <a:ext cx="9871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2813542" y="429528"/>
            <a:ext cx="1260399" cy="590380"/>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9" name="Straight Arrow Connector 8"/>
          <p:cNvCxnSpPr/>
          <p:nvPr/>
        </p:nvCxnSpPr>
        <p:spPr>
          <a:xfrm flipH="1">
            <a:off x="13628077" y="1021458"/>
            <a:ext cx="3812" cy="25069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497" y="7265733"/>
            <a:ext cx="11522681" cy="522462"/>
          </a:xfrm>
          <a:prstGeom prst="rect">
            <a:avLst/>
          </a:prstGeom>
        </p:spPr>
      </p:pic>
    </p:spTree>
    <p:extLst>
      <p:ext uri="{BB962C8B-B14F-4D97-AF65-F5344CB8AC3E}">
        <p14:creationId xmlns:p14="http://schemas.microsoft.com/office/powerpoint/2010/main" val="3304604861"/>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Reshaping Data</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68649594"/>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54" y="832442"/>
            <a:ext cx="6239201" cy="4232624"/>
          </a:xfrm>
          <a:prstGeom prst="rect">
            <a:avLst/>
          </a:prstGeom>
        </p:spPr>
      </p:pic>
    </p:spTree>
    <p:extLst>
      <p:ext uri="{BB962C8B-B14F-4D97-AF65-F5344CB8AC3E}">
        <p14:creationId xmlns:p14="http://schemas.microsoft.com/office/powerpoint/2010/main" val="319109856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816511" y="1604376"/>
            <a:ext cx="9425252" cy="5024121"/>
          </a:xfrm>
          <a:prstGeom prst="rect">
            <a:avLst/>
          </a:prstGeom>
        </p:spPr>
      </p:pic>
    </p:spTree>
    <p:extLst>
      <p:ext uri="{BB962C8B-B14F-4D97-AF65-F5344CB8AC3E}">
        <p14:creationId xmlns:p14="http://schemas.microsoft.com/office/powerpoint/2010/main" val="391745296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54" y="832442"/>
            <a:ext cx="6239201" cy="423262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574" y="832442"/>
            <a:ext cx="3425715" cy="1980000"/>
          </a:xfrm>
          <a:prstGeom prst="rect">
            <a:avLst/>
          </a:prstGeom>
        </p:spPr>
      </p:pic>
    </p:spTree>
    <p:extLst>
      <p:ext uri="{BB962C8B-B14F-4D97-AF65-F5344CB8AC3E}">
        <p14:creationId xmlns:p14="http://schemas.microsoft.com/office/powerpoint/2010/main" val="38705116"/>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54" y="832442"/>
            <a:ext cx="6239201" cy="423262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574" y="832442"/>
            <a:ext cx="3425715" cy="1980000"/>
          </a:xfrm>
          <a:prstGeom prst="rect">
            <a:avLst/>
          </a:prstGeom>
        </p:spPr>
      </p:pic>
      <p:cxnSp>
        <p:nvCxnSpPr>
          <p:cNvPr id="5" name="Straight Arrow Connector 4"/>
          <p:cNvCxnSpPr/>
          <p:nvPr/>
        </p:nvCxnSpPr>
        <p:spPr>
          <a:xfrm flipH="1" flipV="1">
            <a:off x="6567055" y="1665514"/>
            <a:ext cx="27075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6567056" y="1665514"/>
            <a:ext cx="2707573" cy="787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567056" y="1665514"/>
            <a:ext cx="2707573" cy="3664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583200"/>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54" y="832442"/>
            <a:ext cx="6239201" cy="42326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055" y="811732"/>
            <a:ext cx="1351428" cy="4253334"/>
          </a:xfrm>
          <a:prstGeom prst="rect">
            <a:avLst/>
          </a:prstGeom>
        </p:spPr>
      </p:pic>
    </p:spTree>
    <p:extLst>
      <p:ext uri="{BB962C8B-B14F-4D97-AF65-F5344CB8AC3E}">
        <p14:creationId xmlns:p14="http://schemas.microsoft.com/office/powerpoint/2010/main" val="546508948"/>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54" y="832442"/>
            <a:ext cx="6239201" cy="42326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055" y="811732"/>
            <a:ext cx="1351428" cy="4253334"/>
          </a:xfrm>
          <a:prstGeom prst="rect">
            <a:avLst/>
          </a:prstGeom>
        </p:spPr>
      </p:pic>
      <p:sp>
        <p:nvSpPr>
          <p:cNvPr id="9" name="Rounded Rectangle 8"/>
          <p:cNvSpPr/>
          <p:nvPr/>
        </p:nvSpPr>
        <p:spPr>
          <a:xfrm>
            <a:off x="4631376" y="1364342"/>
            <a:ext cx="1863073" cy="1448099"/>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0" name="Rounded Rectangle 9"/>
          <p:cNvSpPr/>
          <p:nvPr/>
        </p:nvSpPr>
        <p:spPr>
          <a:xfrm>
            <a:off x="6676570" y="1364341"/>
            <a:ext cx="1241913" cy="1448099"/>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1761448262"/>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54" y="832442"/>
            <a:ext cx="6239201" cy="42326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055" y="811732"/>
            <a:ext cx="1351428" cy="4253334"/>
          </a:xfrm>
          <a:prstGeom prst="rect">
            <a:avLst/>
          </a:prstGeom>
        </p:spPr>
      </p:pic>
      <p:sp>
        <p:nvSpPr>
          <p:cNvPr id="9" name="Rounded Rectangle 8"/>
          <p:cNvSpPr/>
          <p:nvPr/>
        </p:nvSpPr>
        <p:spPr>
          <a:xfrm>
            <a:off x="4631376" y="1364342"/>
            <a:ext cx="1863073" cy="1448099"/>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0" name="Rounded Rectangle 9"/>
          <p:cNvSpPr/>
          <p:nvPr/>
        </p:nvSpPr>
        <p:spPr>
          <a:xfrm>
            <a:off x="6676570" y="1364341"/>
            <a:ext cx="1241913" cy="1448099"/>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608" y="1494941"/>
            <a:ext cx="5062733" cy="987001"/>
          </a:xfrm>
          <a:prstGeom prst="rect">
            <a:avLst/>
          </a:prstGeom>
        </p:spPr>
      </p:pic>
    </p:spTree>
    <p:extLst>
      <p:ext uri="{BB962C8B-B14F-4D97-AF65-F5344CB8AC3E}">
        <p14:creationId xmlns:p14="http://schemas.microsoft.com/office/powerpoint/2010/main" val="1370086973"/>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54" y="832442"/>
            <a:ext cx="6239201" cy="42326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055" y="811732"/>
            <a:ext cx="1351428" cy="4253334"/>
          </a:xfrm>
          <a:prstGeom prst="rect">
            <a:avLst/>
          </a:prstGeom>
        </p:spPr>
      </p:pic>
      <p:sp>
        <p:nvSpPr>
          <p:cNvPr id="9" name="Rounded Rectangle 8"/>
          <p:cNvSpPr/>
          <p:nvPr/>
        </p:nvSpPr>
        <p:spPr>
          <a:xfrm>
            <a:off x="4631376" y="1364342"/>
            <a:ext cx="1863073" cy="1448099"/>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0" name="Rounded Rectangle 9"/>
          <p:cNvSpPr/>
          <p:nvPr/>
        </p:nvSpPr>
        <p:spPr>
          <a:xfrm>
            <a:off x="6676570" y="1364341"/>
            <a:ext cx="1241913" cy="1448099"/>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608" y="1494941"/>
            <a:ext cx="5062733" cy="98700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1585" y="2812440"/>
            <a:ext cx="1257143" cy="78095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41831" y="2812440"/>
            <a:ext cx="1895238" cy="771429"/>
          </a:xfrm>
          <a:prstGeom prst="rect">
            <a:avLst/>
          </a:prstGeom>
        </p:spPr>
      </p:pic>
    </p:spTree>
    <p:extLst>
      <p:ext uri="{BB962C8B-B14F-4D97-AF65-F5344CB8AC3E}">
        <p14:creationId xmlns:p14="http://schemas.microsoft.com/office/powerpoint/2010/main" val="3844425108"/>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54" y="832442"/>
            <a:ext cx="6239201" cy="42326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055" y="811732"/>
            <a:ext cx="1351428" cy="4253334"/>
          </a:xfrm>
          <a:prstGeom prst="rect">
            <a:avLst/>
          </a:prstGeom>
        </p:spPr>
      </p:pic>
      <p:sp>
        <p:nvSpPr>
          <p:cNvPr id="9" name="Rounded Rectangle 8"/>
          <p:cNvSpPr/>
          <p:nvPr/>
        </p:nvSpPr>
        <p:spPr>
          <a:xfrm>
            <a:off x="4631376" y="1364342"/>
            <a:ext cx="1863073" cy="1448099"/>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0" name="Rounded Rectangle 9"/>
          <p:cNvSpPr/>
          <p:nvPr/>
        </p:nvSpPr>
        <p:spPr>
          <a:xfrm>
            <a:off x="6676570" y="1364341"/>
            <a:ext cx="1241913" cy="1448099"/>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608" y="1494941"/>
            <a:ext cx="5062733" cy="98700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1585" y="2812440"/>
            <a:ext cx="1257143" cy="78095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41831" y="2812440"/>
            <a:ext cx="1895238" cy="771429"/>
          </a:xfrm>
          <a:prstGeom prst="rect">
            <a:avLst/>
          </a:prstGeom>
        </p:spPr>
      </p:pic>
      <p:cxnSp>
        <p:nvCxnSpPr>
          <p:cNvPr id="11" name="Straight Connector 10"/>
          <p:cNvCxnSpPr/>
          <p:nvPr/>
        </p:nvCxnSpPr>
        <p:spPr>
          <a:xfrm flipV="1">
            <a:off x="8908235" y="3386840"/>
            <a:ext cx="1543844" cy="4762"/>
          </a:xfrm>
          <a:prstGeom prst="line">
            <a:avLst/>
          </a:prstGeom>
          <a:ln w="539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980983"/>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54" y="832442"/>
            <a:ext cx="6239201" cy="42326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055" y="811732"/>
            <a:ext cx="1351428" cy="425333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3574" y="832442"/>
            <a:ext cx="3425715" cy="1980000"/>
          </a:xfrm>
          <a:prstGeom prst="rect">
            <a:avLst/>
          </a:prstGeom>
        </p:spPr>
      </p:pic>
      <p:sp>
        <p:nvSpPr>
          <p:cNvPr id="9" name="Rounded Rectangle 8"/>
          <p:cNvSpPr/>
          <p:nvPr/>
        </p:nvSpPr>
        <p:spPr>
          <a:xfrm>
            <a:off x="11393714" y="1364343"/>
            <a:ext cx="1455575" cy="464457"/>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2057926925"/>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54" y="832442"/>
            <a:ext cx="6239201" cy="42326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055" y="811732"/>
            <a:ext cx="1351428" cy="425333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3574" y="832442"/>
            <a:ext cx="3425715" cy="1980000"/>
          </a:xfrm>
          <a:prstGeom prst="rect">
            <a:avLst/>
          </a:prstGeom>
        </p:spPr>
      </p:pic>
      <p:sp>
        <p:nvSpPr>
          <p:cNvPr id="9" name="Rounded Rectangle 8"/>
          <p:cNvSpPr/>
          <p:nvPr/>
        </p:nvSpPr>
        <p:spPr>
          <a:xfrm>
            <a:off x="11393714" y="1364343"/>
            <a:ext cx="1455575" cy="464457"/>
          </a:xfrm>
          <a:prstGeom prst="roundRect">
            <a:avLst/>
          </a:prstGeom>
          <a:solidFill>
            <a:srgbClr val="5B9BD5">
              <a:alpha val="25098"/>
            </a:srgbClr>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636" y="5698267"/>
            <a:ext cx="7781720" cy="1268590"/>
          </a:xfrm>
          <a:prstGeom prst="rect">
            <a:avLst/>
          </a:prstGeom>
        </p:spPr>
      </p:pic>
    </p:spTree>
    <p:extLst>
      <p:ext uri="{BB962C8B-B14F-4D97-AF65-F5344CB8AC3E}">
        <p14:creationId xmlns:p14="http://schemas.microsoft.com/office/powerpoint/2010/main" val="3311219065"/>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7168" y="816154"/>
            <a:ext cx="11836008" cy="1079598"/>
          </a:xfrm>
        </p:spPr>
        <p:txBody>
          <a:bodyPr/>
          <a:lstStyle/>
          <a:p>
            <a:r>
              <a:rPr lang="en-US" dirty="0"/>
              <a:t>We learned:</a:t>
            </a:r>
            <a:br>
              <a:rPr lang="en-US" dirty="0"/>
            </a:br>
            <a:r>
              <a:rPr lang="en-US" dirty="0"/>
              <a:t/>
            </a:r>
            <a:br>
              <a:rPr lang="en-US" dirty="0"/>
            </a:br>
            <a:r>
              <a:rPr lang="en-US" dirty="0"/>
              <a:t>Aggregate Bins</a:t>
            </a:r>
            <a:br>
              <a:rPr lang="en-US" dirty="0"/>
            </a:br>
            <a:r>
              <a:rPr lang="en-US" dirty="0"/>
              <a:t>Dates</a:t>
            </a:r>
            <a:br>
              <a:rPr lang="en-US" dirty="0"/>
            </a:br>
            <a:r>
              <a:rPr lang="en-US" dirty="0"/>
              <a:t>Filtering </a:t>
            </a:r>
            <a:br>
              <a:rPr lang="en-US" dirty="0"/>
            </a:br>
            <a:r>
              <a:rPr lang="en-US" dirty="0"/>
              <a:t>Nested LOD</a:t>
            </a:r>
            <a:br>
              <a:rPr lang="en-US" dirty="0"/>
            </a:br>
            <a:r>
              <a:rPr lang="en-US" dirty="0"/>
              <a:t>Reshaping Data</a:t>
            </a:r>
            <a:br>
              <a:rPr lang="en-US" dirty="0"/>
            </a:br>
            <a:r>
              <a:rPr lang="en-US" dirty="0"/>
              <a:t/>
            </a:r>
            <a:br>
              <a:rPr lang="en-US" dirty="0"/>
            </a:br>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42973124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2.xml><?xml version="1.0" encoding="utf-8"?>
<a:theme xmlns:a="http://schemas.openxmlformats.org/drawingml/2006/main" name="1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3.xml><?xml version="1.0" encoding="utf-8"?>
<a:theme xmlns:a="http://schemas.openxmlformats.org/drawingml/2006/main" name="2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4.xml><?xml version="1.0" encoding="utf-8"?>
<a:theme xmlns:a="http://schemas.openxmlformats.org/drawingml/2006/main" name="3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5.xml><?xml version="1.0" encoding="utf-8"?>
<a:theme xmlns:a="http://schemas.openxmlformats.org/drawingml/2006/main" name="4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6.xml><?xml version="1.0" encoding="utf-8"?>
<a:theme xmlns:a="http://schemas.openxmlformats.org/drawingml/2006/main" name="5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8f5d7798-7821-43a6-a985-13101876e817">
      <Value>1448</Value>
    </TaxCatchAll>
    <j89f38c15dce4d319549dc3776cbf89a xmlns="8f5d7798-7821-43a6-a985-13101876e817">
      <Terms xmlns="http://schemas.microsoft.com/office/infopath/2007/PartnerControls"/>
    </j89f38c15dce4d319549dc3776cbf89a>
    <d7c70b0ed11447c597c34d4c1f41e9cd xmlns="8f5d7798-7821-43a6-a985-13101876e817">
      <Terms xmlns="http://schemas.microsoft.com/office/infopath/2007/PartnerControls"/>
    </d7c70b0ed11447c597c34d4c1f41e9cd>
    <he78203ea28d454db387e2db948ab676 xmlns="082e1078-9f74-49a2-8369-39099c44de56">
      <Terms xmlns="http://schemas.microsoft.com/office/infopath/2007/PartnerControls"/>
    </he78203ea28d454db387e2db948ab676>
    <d9cacc74e1e44e54a490d96812b0caac xmlns="8f5d7798-7821-43a6-a985-13101876e817">
      <Terms xmlns="http://schemas.microsoft.com/office/infopath/2007/PartnerControls"/>
    </d9cacc74e1e44e54a490d96812b0caac>
    <TaxKeywordTaxHTField xmlns="8f5d7798-7821-43a6-a985-13101876e817">
      <Terms xmlns="http://schemas.microsoft.com/office/infopath/2007/PartnerControls">
        <TermInfo xmlns="http://schemas.microsoft.com/office/infopath/2007/PartnerControls">
          <TermName xmlns="http://schemas.microsoft.com/office/infopath/2007/PartnerControls">Tableau Conference 2015</TermName>
          <TermId xmlns="http://schemas.microsoft.com/office/infopath/2007/PartnerControls">e9ba4fc4-0c2a-4403-b13e-7d643ac0c45b</TermId>
        </TermInfo>
      </Terms>
    </TaxKeywordTaxHTField>
    <m87bee75e4374e339922d70764268e24 xmlns="8f5d7798-7821-43a6-a985-13101876e817">
      <Terms xmlns="http://schemas.microsoft.com/office/infopath/2007/PartnerControls"/>
    </m87bee75e4374e339922d70764268e24>
    <n8e15f960ce64786886faaeede23cb19 xmlns="8f5d7798-7821-43a6-a985-13101876e817">
      <Terms xmlns="http://schemas.microsoft.com/office/infopath/2007/PartnerControls"/>
    </n8e15f960ce64786886faaeede23cb19>
    <_dlc_DocId xmlns="8f5d7798-7821-43a6-a985-13101876e817">YRR7S5RA3EMT-4-2635</_dlc_DocId>
    <_dlc_DocIdUrl xmlns="8f5d7798-7821-43a6-a985-13101876e817">
      <Url>https://mysharepoint.tsi.lan/development/_layouts/15/DocIdRedir.aspx?ID=YRR7S5RA3EMT-4-2635</Url>
      <Description>YRR7S5RA3EMT-4-2635</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Tableau Document" ma:contentTypeID="0x010100F510592B88785F47B9543416BF59C85A000954B1BB9C78F2458B3FA01C126EF3F4" ma:contentTypeVersion="9" ma:contentTypeDescription="" ma:contentTypeScope="" ma:versionID="472eeda26b46da730364d78e5e085e34">
  <xsd:schema xmlns:xsd="http://www.w3.org/2001/XMLSchema" xmlns:xs="http://www.w3.org/2001/XMLSchema" xmlns:p="http://schemas.microsoft.com/office/2006/metadata/properties" xmlns:ns2="8f5d7798-7821-43a6-a985-13101876e817" xmlns:ns3="082e1078-9f74-49a2-8369-39099c44de56" targetNamespace="http://schemas.microsoft.com/office/2006/metadata/properties" ma:root="true" ma:fieldsID="ec335ab5fc2bab7394a7595f490905bd" ns2:_="" ns3:_="">
    <xsd:import namespace="8f5d7798-7821-43a6-a985-13101876e817"/>
    <xsd:import namespace="082e1078-9f74-49a2-8369-39099c44de56"/>
    <xsd:element name="properties">
      <xsd:complexType>
        <xsd:sequence>
          <xsd:element name="documentManagement">
            <xsd:complexType>
              <xsd:all>
                <xsd:element ref="ns2:n8e15f960ce64786886faaeede23cb19" minOccurs="0"/>
                <xsd:element ref="ns2:TaxCatchAll" minOccurs="0"/>
                <xsd:element ref="ns2:TaxCatchAllLabel" minOccurs="0"/>
                <xsd:element ref="ns2:d7c70b0ed11447c597c34d4c1f41e9cd" minOccurs="0"/>
                <xsd:element ref="ns2:m87bee75e4374e339922d70764268e24" minOccurs="0"/>
                <xsd:element ref="ns2:j89f38c15dce4d319549dc3776cbf89a" minOccurs="0"/>
                <xsd:element ref="ns2:d9cacc74e1e44e54a490d96812b0caac" minOccurs="0"/>
                <xsd:element ref="ns2:TaxKeywordTaxHTField" minOccurs="0"/>
                <xsd:element ref="ns2:_dlc_DocId" minOccurs="0"/>
                <xsd:element ref="ns2:_dlc_DocIdUrl" minOccurs="0"/>
                <xsd:element ref="ns2:_dlc_DocIdPersistId" minOccurs="0"/>
                <xsd:element ref="ns3:he78203ea28d454db387e2db948ab67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d7798-7821-43a6-a985-13101876e817" elementFormDefault="qualified">
    <xsd:import namespace="http://schemas.microsoft.com/office/2006/documentManagement/types"/>
    <xsd:import namespace="http://schemas.microsoft.com/office/infopath/2007/PartnerControls"/>
    <xsd:element name="n8e15f960ce64786886faaeede23cb19" ma:index="9" nillable="true" ma:taxonomy="true" ma:internalName="n8e15f960ce64786886faaeede23cb19" ma:taxonomyFieldName="Review_x0020_Status1" ma:displayName="Review Status" ma:default="" ma:fieldId="{78e15f96-0ce6-4786-886f-aaeede23cb19}" ma:sspId="53868d9d-ed24-45ac-9479-545e17389b59" ma:termSetId="c47ab3f6-7121-433a-8988-fee1a18002b1"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9da5cc64-91ec-4401-86e7-396541249071}" ma:internalName="TaxCatchAll" ma:showField="CatchAllData"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9da5cc64-91ec-4401-86e7-396541249071}" ma:internalName="TaxCatchAllLabel" ma:readOnly="true" ma:showField="CatchAllDataLabel"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d7c70b0ed11447c597c34d4c1f41e9cd" ma:index="13" nillable="true" ma:taxonomy="true" ma:internalName="d7c70b0ed11447c597c34d4c1f41e9cd" ma:taxonomyFieldName="Online" ma:displayName="Feature Team" ma:default="" ma:fieldId="{d7c70b0e-d114-47c5-97c3-4d4c1f41e9cd}" ma:sspId="53868d9d-ed24-45ac-9479-545e17389b59" ma:termSetId="fff5c8ec-db90-4d10-bd22-e3bd600627d8" ma:anchorId="00000000-0000-0000-0000-000000000000" ma:open="false" ma:isKeyword="false">
      <xsd:complexType>
        <xsd:sequence>
          <xsd:element ref="pc:Terms" minOccurs="0" maxOccurs="1"/>
        </xsd:sequence>
      </xsd:complexType>
    </xsd:element>
    <xsd:element name="m87bee75e4374e339922d70764268e24" ma:index="15" nillable="true" ma:taxonomy="true" ma:internalName="m87bee75e4374e339922d70764268e24" ma:taxonomyFieldName="Document_x0020_Category1" ma:displayName="Document Category" ma:default="" ma:fieldId="{687bee75-e437-4e33-9922-d70764268e24}" ma:sspId="53868d9d-ed24-45ac-9479-545e17389b59" ma:termSetId="e0d09c6e-2a7d-47b7-8487-d162cbc417d0" ma:anchorId="00000000-0000-0000-0000-000000000000" ma:open="false" ma:isKeyword="false">
      <xsd:complexType>
        <xsd:sequence>
          <xsd:element ref="pc:Terms" minOccurs="0" maxOccurs="1"/>
        </xsd:sequence>
      </xsd:complexType>
    </xsd:element>
    <xsd:element name="j89f38c15dce4d319549dc3776cbf89a" ma:index="17" nillable="true" ma:taxonomy="true" ma:internalName="j89f38c15dce4d319549dc3776cbf89a" ma:taxonomyFieldName="Tableau_x0020_Release0" ma:displayName="Tableau Release" ma:default="" ma:fieldId="{389f38c1-5dce-4d31-9549-dc3776cbf89a}" ma:sspId="53868d9d-ed24-45ac-9479-545e17389b59" ma:termSetId="65e12399-5799-4fd7-b877-95414072db10" ma:anchorId="00000000-0000-0000-0000-000000000000" ma:open="false" ma:isKeyword="false">
      <xsd:complexType>
        <xsd:sequence>
          <xsd:element ref="pc:Terms" minOccurs="0" maxOccurs="1"/>
        </xsd:sequence>
      </xsd:complexType>
    </xsd:element>
    <xsd:element name="d9cacc74e1e44e54a490d96812b0caac" ma:index="19" nillable="true" ma:taxonomy="true" ma:internalName="d9cacc74e1e44e54a490d96812b0caac" ma:taxonomyFieldName="Feature_x0020_Name" ma:displayName="Feature Name" ma:default="" ma:fieldId="{d9cacc74-e1e4-4e54-a490-d96812b0caac}" ma:sspId="53868d9d-ed24-45ac-9479-545e17389b59" ma:termSetId="4f336ba5-4c69-46b1-91d8-0982d276e130" ma:anchorId="00000000-0000-0000-0000-000000000000" ma:open="tru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fieldId="{23f27201-bee3-471e-b2e7-b64fd8b7ca38}" ma:taxonomyMulti="true" ma:sspId="53868d9d-ed24-45ac-9479-545e17389b59" ma:termSetId="00000000-0000-0000-0000-000000000000" ma:anchorId="00000000-0000-0000-0000-000000000000" ma:open="true" ma:isKeyword="true">
      <xsd:complexType>
        <xsd:sequence>
          <xsd:element ref="pc:Terms" minOccurs="0" maxOccurs="1"/>
        </xsd:sequence>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Url" ma:index="2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5"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82e1078-9f74-49a2-8369-39099c44de56" elementFormDefault="qualified">
    <xsd:import namespace="http://schemas.microsoft.com/office/2006/documentManagement/types"/>
    <xsd:import namespace="http://schemas.microsoft.com/office/infopath/2007/PartnerControls"/>
    <xsd:element name="he78203ea28d454db387e2db948ab676" ma:index="27" nillable="true" ma:taxonomy="true" ma:internalName="he78203ea28d454db387e2db948ab676" ma:taxonomyFieldName="Doc_x0020_Life_x0020_Cycle" ma:displayName="Archive" ma:readOnly="false" ma:default="" ma:fieldId="{1e78203e-a28d-454d-b387-e2db948ab676}" ma:sspId="53868d9d-ed24-45ac-9479-545e17389b59" ma:termSetId="1a9aaad6-de07-48c2-9ad9-ff1d1852a5a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8" ma:displayName="Risk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082e1078-9f74-49a2-8369-39099c44de56"/>
    <ds:schemaRef ds:uri="http://schemas.microsoft.com/office/2006/metadata/properties"/>
    <ds:schemaRef ds:uri="http://schemas.openxmlformats.org/package/2006/metadata/core-properties"/>
    <ds:schemaRef ds:uri="8f5d7798-7821-43a6-a985-13101876e817"/>
    <ds:schemaRef ds:uri="http://www.w3.org/XML/1998/namespace"/>
    <ds:schemaRef ds:uri="http://purl.org/dc/elements/1.1/"/>
    <ds:schemaRef ds:uri="http://schemas.microsoft.com/office/2006/documentManagement/types"/>
    <ds:schemaRef ds:uri="http://schemas.microsoft.com/office/infopath/2007/PartnerControls"/>
    <ds:schemaRef ds:uri="http://purl.org/dc/dcmitype/"/>
    <ds:schemaRef ds:uri="http://purl.org/dc/terms/"/>
  </ds:schemaRefs>
</ds:datastoreItem>
</file>

<file path=customXml/itemProps3.xml><?xml version="1.0" encoding="utf-8"?>
<ds:datastoreItem xmlns:ds="http://schemas.openxmlformats.org/officeDocument/2006/customXml" ds:itemID="{48281F4F-E2D6-40B7-8253-0CBC42340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d7798-7821-43a6-a985-13101876e817"/>
    <ds:schemaRef ds:uri="082e1078-9f74-49a2-8369-39099c44de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D0DF9C7-60B4-4437-900E-4753855F8CD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32062</TotalTime>
  <Words>3802</Words>
  <Application>Microsoft Office PowerPoint</Application>
  <PresentationFormat>Custom</PresentationFormat>
  <Paragraphs>346</Paragraphs>
  <Slides>104</Slides>
  <Notes>81</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104</vt:i4>
      </vt:variant>
    </vt:vector>
  </HeadingPairs>
  <TitlesOfParts>
    <vt:vector size="114" baseType="lpstr">
      <vt:lpstr>Arial</vt:lpstr>
      <vt:lpstr>Arial Black</vt:lpstr>
      <vt:lpstr>Consolas</vt:lpstr>
      <vt:lpstr>Segoe UI</vt:lpstr>
      <vt:lpstr>Tableau_Conference_2015_Template_16x9 - Artitudes</vt:lpstr>
      <vt:lpstr>1_Tableau_Conference_2015_Template_16x9 - Artitudes</vt:lpstr>
      <vt:lpstr>2_Tableau_Conference_2015_Template_16x9 - Artitudes</vt:lpstr>
      <vt:lpstr>3_Tableau_Conference_2015_Template_16x9 - Artitudes</vt:lpstr>
      <vt:lpstr>4_Tableau_Conference_2015_Template_16x9 - Artitudes</vt:lpstr>
      <vt:lpstr>5_Tableau_Conference_2015_Template_16x9 - Artitudes</vt:lpstr>
      <vt:lpstr>DATAVIZ 300  Week 4: Designing Impactful Visualizations Asking Harder Questions of your Data</vt:lpstr>
      <vt:lpstr>PowerPoint Presentation</vt:lpstr>
      <vt:lpstr>AKA… When a simple question becomes really hard to answer in Tableau….</vt:lpstr>
      <vt:lpstr>Today’s Lesson:  Understanding LODs  Exclude, Include, Fixed  Case Studies using LODs Hands on Exercises Homework</vt:lpstr>
      <vt:lpstr>Level of Detail =  LODs</vt:lpstr>
      <vt:lpstr>PowerPoint Presentation</vt:lpstr>
      <vt:lpstr>PowerPoint Presentation</vt:lpstr>
      <vt:lpstr>PowerPoint Presentation</vt:lpstr>
      <vt:lpstr>PowerPoint Presentation</vt:lpstr>
      <vt:lpstr>Aggregate Bins</vt:lpstr>
      <vt:lpstr>How many customers are profitable?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many customers are profitable?</vt:lpstr>
      <vt:lpstr>PowerPoint Presentation</vt:lpstr>
      <vt:lpstr>What is going on?</vt:lpstr>
      <vt:lpstr>PowerPoint Presentation</vt:lpstr>
      <vt:lpstr>LODs are expressions, not calculations.    This means we can reshape data on the fly.</vt:lpstr>
      <vt:lpstr>No, really…  what is going on?</vt:lpstr>
      <vt:lpstr>{ keyword  [dimension1],[dimension2]… :  Aggregate expression }</vt:lpstr>
      <vt:lpstr>Viz in View</vt:lpstr>
      <vt:lpstr>Today’s Lesson:  Understanding LODs  Exclude, Include, Fixed  Case Studies using LODs Hands on Exercises Homework</vt:lpstr>
      <vt:lpstr>3 Types of LODs:  INCLUDE Less aggregated than view  EXCLUDE More aggregated than view  FIXED Specify the aggregation independently</vt:lpstr>
      <vt:lpstr>3 Types of LODs:  INCLUDE Less aggregated than view  EXCLUDE More aggregated than view  FIXED Specify the aggregation independently</vt:lpstr>
      <vt:lpstr>PowerPoint Presentation</vt:lpstr>
      <vt:lpstr>PowerPoint Presentation</vt:lpstr>
      <vt:lpstr>PowerPoint Presentation</vt:lpstr>
      <vt:lpstr>Which country in the sales database has sales reps who close the “biggest deals,” on average? What we want to do is:  1. Find the biggest deal (the max deal) that each sales person has ever closed, and then  2. Average those ‘biggest deals’ by country. </vt:lpstr>
      <vt:lpstr>PowerPoint Presentation</vt:lpstr>
      <vt:lpstr>3 Types of LODs:  INCLUDE Less aggregated than view  EXCLUDE More aggregated than view  FIXED Specify the aggregation independently</vt:lpstr>
      <vt:lpstr>For each month, we want to see the total Sales, as well as the total sales by Region. To do this:   1. We need to exclude Region from our calculation of the monthly Total Sales   2. And then include Region when calculating the regional Sales breakdowns. </vt:lpstr>
      <vt:lpstr>PowerPoint Presentation</vt:lpstr>
      <vt:lpstr>3 Types of LODs:  INCLUDE Less aggregated than view  EXCLUDE More aggregated than view  FIXED Specify the aggregation independently</vt:lpstr>
      <vt:lpstr>PowerPoint Presentation</vt:lpstr>
      <vt:lpstr>PowerPoint Presentation</vt:lpstr>
      <vt:lpstr>PowerPoint Presentation</vt:lpstr>
      <vt:lpstr>The results of an LOD can be used as a DIMENSION or a MEASURE.</vt:lpstr>
      <vt:lpstr>Viz in View</vt:lpstr>
      <vt:lpstr>INCLUDE</vt:lpstr>
      <vt:lpstr>EXCLUDE</vt:lpstr>
      <vt:lpstr>FIXED</vt:lpstr>
      <vt:lpstr>PowerPoint Presentation</vt:lpstr>
      <vt:lpstr>ERRRR, UHHHH, WHAT?!</vt:lpstr>
      <vt:lpstr>FIXED  =   YOUR BREAD &amp; BUTTER </vt:lpstr>
      <vt:lpstr>Today’s Lesson:  Understanding LODs  Exclude, Include, Fixed  Case Studies using LODs Hands on Exercises Homework</vt:lpstr>
      <vt:lpstr>Always show the most recent 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Filtering</vt:lpstr>
      <vt:lpstr>Filter to an individual customer and compare their average to the overall average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Nested LOD</vt:lpstr>
      <vt:lpstr>What is the average of our customers largest orders?</vt:lpstr>
      <vt:lpstr>PowerPoint Presentation</vt:lpstr>
      <vt:lpstr>PowerPoint Presentation</vt:lpstr>
      <vt:lpstr>PowerPoint Presentation</vt:lpstr>
      <vt:lpstr>PowerPoint Presentation</vt:lpstr>
      <vt:lpstr>PowerPoint Presentation</vt:lpstr>
      <vt:lpstr>PowerPoint Presentation</vt:lpstr>
      <vt:lpstr>Reshaping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learned:  Aggregate Bins Dates Filtering  Nested LOD Reshaping Data  </vt:lpstr>
      <vt:lpstr>Some limitations…. Results not materialized in extracts, sets/combined fields/parameters can’t be used within LOD, only field names used in dimensionality,  table calcs can’t be used as aggregated measures, exclude/include can’t be used as dimensions, doesn’t work well with blending.</vt:lpstr>
      <vt:lpstr>Today’s Lesson:  Understanding LODs  Exclude, Include, Fixed  Case Studies using LODs Hands on Exercises Homework</vt:lpstr>
      <vt:lpstr>PowerPoint Presentation</vt:lpstr>
      <vt:lpstr>PowerPoint Presentation</vt:lpstr>
      <vt:lpstr>Today’s Lesson:  Understanding LODs  Exclude, Include, Fixed  Case Studies using LODs Hands on Exercises Homework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Vanessa Au</dc:creator>
  <cp:keywords>Tableau Conference 2015</cp:keywords>
  <cp:lastModifiedBy>Ashley Howard</cp:lastModifiedBy>
  <cp:revision>332</cp:revision>
  <cp:lastPrinted>2016-04-05T23:25:12Z</cp:lastPrinted>
  <dcterms:created xsi:type="dcterms:W3CDTF">2015-08-07T23:21:18Z</dcterms:created>
  <dcterms:modified xsi:type="dcterms:W3CDTF">2016-05-03T22:36:51Z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0x010100F510592B88785F47B9543416BF59C85A000954B1BB9C78F2458B3FA01C126EF3F4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1448;#Tableau Conference 2015|e9ba4fc4-0c2a-4403-b13e-7d643ac0c45b</vt:lpwstr>
  </property>
  <property fmtid="{D5CDD505-2E9C-101B-9397-08002B2CF9AE}" pid="12" name="_dlc_DocIdItemGuid">
    <vt:lpwstr>0a65b257-e4e2-49e1-8038-5a4580b3ee97</vt:lpwstr>
  </property>
  <property fmtid="{D5CDD505-2E9C-101B-9397-08002B2CF9AE}" pid="13" name="Review_x0020_Status1">
    <vt:lpwstr/>
  </property>
  <property fmtid="{D5CDD505-2E9C-101B-9397-08002B2CF9AE}" pid="14" name="Document_x0020_Category1">
    <vt:lpwstr/>
  </property>
  <property fmtid="{D5CDD505-2E9C-101B-9397-08002B2CF9AE}" pid="15" name="Tableau_x0020_Release0">
    <vt:lpwstr/>
  </property>
  <property fmtid="{D5CDD505-2E9C-101B-9397-08002B2CF9AE}" pid="16" name="Feature_x0020_Name">
    <vt:lpwstr/>
  </property>
  <property fmtid="{D5CDD505-2E9C-101B-9397-08002B2CF9AE}" pid="17" name="Doc_x0020_Life_x0020_Cycle">
    <vt:lpwstr/>
  </property>
  <property fmtid="{D5CDD505-2E9C-101B-9397-08002B2CF9AE}" pid="18" name="Online">
    <vt:lpwstr/>
  </property>
  <property fmtid="{D5CDD505-2E9C-101B-9397-08002B2CF9AE}" pid="19" name="Tableau Release0">
    <vt:lpwstr/>
  </property>
  <property fmtid="{D5CDD505-2E9C-101B-9397-08002B2CF9AE}" pid="20" name="Review Status1">
    <vt:lpwstr/>
  </property>
  <property fmtid="{D5CDD505-2E9C-101B-9397-08002B2CF9AE}" pid="21" name="Document Category1">
    <vt:lpwstr/>
  </property>
  <property fmtid="{D5CDD505-2E9C-101B-9397-08002B2CF9AE}" pid="22" name="Doc Life Cycle">
    <vt:lpwstr/>
  </property>
  <property fmtid="{D5CDD505-2E9C-101B-9397-08002B2CF9AE}" pid="23" name="Feature Name">
    <vt:lpwstr/>
  </property>
</Properties>
</file>